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695" r:id="rId2"/>
    <p:sldMasterId id="2147483709" r:id="rId3"/>
  </p:sldMasterIdLst>
  <p:notesMasterIdLst>
    <p:notesMasterId r:id="rId14"/>
  </p:notesMasterIdLst>
  <p:sldIdLst>
    <p:sldId id="257" r:id="rId4"/>
    <p:sldId id="258" r:id="rId5"/>
    <p:sldId id="264" r:id="rId6"/>
    <p:sldId id="265" r:id="rId7"/>
    <p:sldId id="266" r:id="rId8"/>
    <p:sldId id="267" r:id="rId9"/>
    <p:sldId id="268" r:id="rId10"/>
    <p:sldId id="263" r:id="rId11"/>
    <p:sldId id="269" r:id="rId12"/>
    <p:sldId id="270"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67" d="100"/>
          <a:sy n="67" d="100"/>
        </p:scale>
        <p:origin x="-432" y="-11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notesMaster" Target="notesMasters/notesMaster1.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080471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3"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9" y="489951"/>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2"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2"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7"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7"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7"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7"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7"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7"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6"/>
            <a:ext cx="1819800" cy="684725"/>
          </a:xfrm>
          <a:prstGeom prst="rect">
            <a:avLst/>
          </a:prstGeom>
          <a:noFill/>
          <a:ln>
            <a:noFill/>
          </a:ln>
        </p:spPr>
      </p:pic>
      <p:sp>
        <p:nvSpPr>
          <p:cNvPr id="115" name="Shape 115"/>
          <p:cNvSpPr/>
          <p:nvPr/>
        </p:nvSpPr>
        <p:spPr>
          <a:xfrm>
            <a:off x="536152"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2"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7"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7"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7"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7"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7"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7"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6"/>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6"/>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6"/>
            <a:ext cx="1819800" cy="684725"/>
          </a:xfrm>
          <a:prstGeom prst="rect">
            <a:avLst/>
          </a:prstGeom>
          <a:noFill/>
          <a:ln>
            <a:noFill/>
          </a:ln>
        </p:spPr>
      </p:pic>
      <p:sp>
        <p:nvSpPr>
          <p:cNvPr id="130" name="Shape 130"/>
          <p:cNvSpPr/>
          <p:nvPr/>
        </p:nvSpPr>
        <p:spPr>
          <a:xfrm>
            <a:off x="536152"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7"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7"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1"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61" y="1347812"/>
            <a:ext cx="2434455" cy="2447850"/>
          </a:xfrm>
          <a:prstGeom prst="rect">
            <a:avLst/>
          </a:prstGeom>
          <a:noFill/>
          <a:ln>
            <a:noFill/>
          </a:ln>
        </p:spPr>
      </p:pic>
      <p:sp>
        <p:nvSpPr>
          <p:cNvPr id="140" name="Shape 140"/>
          <p:cNvSpPr/>
          <p:nvPr/>
        </p:nvSpPr>
        <p:spPr>
          <a:xfrm>
            <a:off x="457359" y="1347813"/>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60" y="1347812"/>
            <a:ext cx="2434455" cy="2447850"/>
          </a:xfrm>
          <a:prstGeom prst="rect">
            <a:avLst/>
          </a:prstGeom>
          <a:noFill/>
          <a:ln>
            <a:noFill/>
          </a:ln>
        </p:spPr>
      </p:pic>
      <p:sp>
        <p:nvSpPr>
          <p:cNvPr id="145" name="Shape 145"/>
          <p:cNvSpPr/>
          <p:nvPr/>
        </p:nvSpPr>
        <p:spPr>
          <a:xfrm>
            <a:off x="3354758" y="1347813"/>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60" y="1347812"/>
            <a:ext cx="2434455" cy="2447850"/>
          </a:xfrm>
          <a:prstGeom prst="rect">
            <a:avLst/>
          </a:prstGeom>
          <a:noFill/>
          <a:ln>
            <a:noFill/>
          </a:ln>
        </p:spPr>
      </p:pic>
      <p:sp>
        <p:nvSpPr>
          <p:cNvPr id="150" name="Shape 150"/>
          <p:cNvSpPr/>
          <p:nvPr/>
        </p:nvSpPr>
        <p:spPr>
          <a:xfrm>
            <a:off x="6252158" y="1347813"/>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1"/>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7"/>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6"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7"/>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6"/>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6"/>
            <a:ext cx="3578572" cy="2711276"/>
          </a:xfrm>
          <a:prstGeom prst="rect">
            <a:avLst/>
          </a:prstGeom>
          <a:noFill/>
          <a:ln>
            <a:noFill/>
          </a:ln>
        </p:spPr>
      </p:pic>
      <p:sp>
        <p:nvSpPr>
          <p:cNvPr id="166" name="Shape 166"/>
          <p:cNvSpPr/>
          <p:nvPr/>
        </p:nvSpPr>
        <p:spPr>
          <a:xfrm>
            <a:off x="4874791"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80"/>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51" y="2258699"/>
            <a:ext cx="2984101" cy="6261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8" y="2257955"/>
            <a:ext cx="2984101" cy="62758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971552"/>
            <a:ext cx="6487668" cy="2364665"/>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143001"/>
            <a:ext cx="6498158" cy="1293650"/>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322924" y="2474260"/>
            <a:ext cx="6498159" cy="68748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5/19/19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5/19/19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41" y="2514602"/>
            <a:ext cx="8416925" cy="1102519"/>
          </a:xfrm>
        </p:spPr>
        <p:txBody>
          <a:bodyPr/>
          <a:lstStyle/>
          <a:p>
            <a:r>
              <a:rPr lang="en-US" smtClean="0"/>
              <a:t>Click to edit Master title style</a:t>
            </a:r>
            <a:endParaRPr dirty="0"/>
          </a:p>
        </p:txBody>
      </p:sp>
      <p:sp>
        <p:nvSpPr>
          <p:cNvPr id="3" name="Subtitle 2"/>
          <p:cNvSpPr>
            <a:spLocks noGrp="1"/>
          </p:cNvSpPr>
          <p:nvPr>
            <p:ph type="subTitle" idx="1"/>
          </p:nvPr>
        </p:nvSpPr>
        <p:spPr>
          <a:xfrm>
            <a:off x="363541" y="3578273"/>
            <a:ext cx="8416925" cy="729503"/>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5/19/19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
        <p:nvSpPr>
          <p:cNvPr id="9" name="Picture Placeholder 2"/>
          <p:cNvSpPr>
            <a:spLocks noGrp="1"/>
          </p:cNvSpPr>
          <p:nvPr>
            <p:ph type="pic" idx="13"/>
          </p:nvPr>
        </p:nvSpPr>
        <p:spPr>
          <a:xfrm>
            <a:off x="370980" y="272654"/>
            <a:ext cx="8402040" cy="2127647"/>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8" y="1802359"/>
            <a:ext cx="8056563" cy="1021556"/>
          </a:xfrm>
        </p:spPr>
        <p:txBody>
          <a:bodyPr anchor="b" anchorCtr="0"/>
          <a:lstStyle>
            <a:lvl1pPr algn="ct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549278" y="2802004"/>
            <a:ext cx="8056563" cy="1125140"/>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1F9CA3-105E-4857-9057-6DB6197DA786}" type="datetimeFigureOut">
              <a:rPr lang="en-US" smtClean="0"/>
              <a:t>5/19/19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80683"/>
            <a:ext cx="8042276" cy="1002717"/>
          </a:xfrm>
        </p:spPr>
        <p:txBody>
          <a:bodyPr/>
          <a:lstStyle/>
          <a:p>
            <a:r>
              <a:rPr lang="en-US" smtClean="0"/>
              <a:t>Click to edit Master title style</a:t>
            </a:r>
            <a:endParaRPr/>
          </a:p>
        </p:txBody>
      </p:sp>
      <p:sp>
        <p:nvSpPr>
          <p:cNvPr id="3" name="Content Placeholder 2"/>
          <p:cNvSpPr>
            <a:spLocks noGrp="1"/>
          </p:cNvSpPr>
          <p:nvPr>
            <p:ph sz="half" idx="1"/>
          </p:nvPr>
        </p:nvSpPr>
        <p:spPr>
          <a:xfrm>
            <a:off x="549275" y="1200151"/>
            <a:ext cx="3840480" cy="325755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51071" y="1200151"/>
            <a:ext cx="3840480" cy="325755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B01F9CA3-105E-4857-9057-6DB6197DA786}" type="datetimeFigureOut">
              <a:rPr lang="en-US" smtClean="0"/>
              <a:t>5/19/19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80683"/>
            <a:ext cx="8042276" cy="1002717"/>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549274" y="1089920"/>
            <a:ext cx="3840480" cy="563165"/>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9274" y="1760563"/>
            <a:ext cx="3840480" cy="2697139"/>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51070" y="1089920"/>
            <a:ext cx="3840480" cy="563165"/>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1070" y="1760563"/>
            <a:ext cx="3840480" cy="2697139"/>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B01F9CA3-105E-4857-9057-6DB6197DA786}" type="datetimeFigureOut">
              <a:rPr lang="en-US" smtClean="0"/>
              <a:t>5/19/19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B01F9CA3-105E-4857-9057-6DB6197DA786}" type="datetimeFigureOut">
              <a:rPr lang="en-US" smtClean="0"/>
              <a:t>5/19/19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1F9CA3-105E-4857-9057-6DB6197DA786}" type="datetimeFigureOut">
              <a:rPr lang="en-US" smtClean="0"/>
              <a:t>5/19/19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458905"/>
            <a:ext cx="3840480" cy="871538"/>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742824" y="276226"/>
            <a:ext cx="3840480" cy="4181475"/>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533399" y="1340892"/>
            <a:ext cx="3840480" cy="2790114"/>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5/19/19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1" y="458905"/>
            <a:ext cx="4079545" cy="871538"/>
          </a:xfrm>
        </p:spPr>
        <p:txBody>
          <a:bodyPr anchor="b"/>
          <a:lstStyle>
            <a:lvl1pPr algn="ctr">
              <a:defRPr sz="3600" b="0"/>
            </a:lvl1pPr>
          </a:lstStyle>
          <a:p>
            <a:r>
              <a:rPr lang="en-US" smtClean="0"/>
              <a:t>Click to edit Master title style</a:t>
            </a:r>
            <a:endParaRPr/>
          </a:p>
        </p:txBody>
      </p:sp>
      <p:sp>
        <p:nvSpPr>
          <p:cNvPr id="4" name="Text Placeholder 3"/>
          <p:cNvSpPr>
            <a:spLocks noGrp="1"/>
          </p:cNvSpPr>
          <p:nvPr>
            <p:ph type="body" sz="half" idx="2"/>
          </p:nvPr>
        </p:nvSpPr>
        <p:spPr>
          <a:xfrm>
            <a:off x="533401" y="1340892"/>
            <a:ext cx="4079545" cy="2790114"/>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5/19/19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
        <p:nvSpPr>
          <p:cNvPr id="8" name="Picture Placeholder 2"/>
          <p:cNvSpPr>
            <a:spLocks noGrp="1"/>
          </p:cNvSpPr>
          <p:nvPr>
            <p:ph type="pic" idx="1"/>
          </p:nvPr>
        </p:nvSpPr>
        <p:spPr>
          <a:xfrm>
            <a:off x="5090617" y="269544"/>
            <a:ext cx="3657600" cy="3988558"/>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5/19/19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276227"/>
            <a:ext cx="1524000" cy="4181475"/>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49274" y="276227"/>
            <a:ext cx="6689726" cy="4181475"/>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5/19/19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971551"/>
            <a:ext cx="6487668" cy="2364665"/>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143000"/>
            <a:ext cx="6498158" cy="1293650"/>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322922" y="2474259"/>
            <a:ext cx="6498159" cy="68748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5/19/19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5/19/19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9" y="2514601"/>
            <a:ext cx="8416925" cy="1102519"/>
          </a:xfrm>
        </p:spPr>
        <p:txBody>
          <a:bodyPr/>
          <a:lstStyle/>
          <a:p>
            <a:r>
              <a:rPr lang="en-US" smtClean="0"/>
              <a:t>Click to edit Master title style</a:t>
            </a:r>
            <a:endParaRPr dirty="0"/>
          </a:p>
        </p:txBody>
      </p:sp>
      <p:sp>
        <p:nvSpPr>
          <p:cNvPr id="3" name="Subtitle 2"/>
          <p:cNvSpPr>
            <a:spLocks noGrp="1"/>
          </p:cNvSpPr>
          <p:nvPr>
            <p:ph type="subTitle" idx="1"/>
          </p:nvPr>
        </p:nvSpPr>
        <p:spPr>
          <a:xfrm>
            <a:off x="363539" y="3578272"/>
            <a:ext cx="8416925" cy="729503"/>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5/19/19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
        <p:nvSpPr>
          <p:cNvPr id="9" name="Picture Placeholder 2"/>
          <p:cNvSpPr>
            <a:spLocks noGrp="1"/>
          </p:cNvSpPr>
          <p:nvPr>
            <p:ph type="pic" idx="13"/>
          </p:nvPr>
        </p:nvSpPr>
        <p:spPr>
          <a:xfrm>
            <a:off x="370980" y="272653"/>
            <a:ext cx="8402040" cy="2127647"/>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6" y="1802359"/>
            <a:ext cx="8056563" cy="1021556"/>
          </a:xfrm>
        </p:spPr>
        <p:txBody>
          <a:bodyPr anchor="b" anchorCtr="0"/>
          <a:lstStyle>
            <a:lvl1pPr algn="ct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549276" y="2802004"/>
            <a:ext cx="8056563" cy="1125140"/>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1F9CA3-105E-4857-9057-6DB6197DA786}" type="datetimeFigureOut">
              <a:rPr lang="en-US" smtClean="0"/>
              <a:t>5/19/19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80682"/>
            <a:ext cx="8042276" cy="1002717"/>
          </a:xfrm>
        </p:spPr>
        <p:txBody>
          <a:bodyPr/>
          <a:lstStyle/>
          <a:p>
            <a:r>
              <a:rPr lang="en-US" smtClean="0"/>
              <a:t>Click to edit Master title style</a:t>
            </a:r>
            <a:endParaRPr/>
          </a:p>
        </p:txBody>
      </p:sp>
      <p:sp>
        <p:nvSpPr>
          <p:cNvPr id="3" name="Content Placeholder 2"/>
          <p:cNvSpPr>
            <a:spLocks noGrp="1"/>
          </p:cNvSpPr>
          <p:nvPr>
            <p:ph sz="half" idx="1"/>
          </p:nvPr>
        </p:nvSpPr>
        <p:spPr>
          <a:xfrm>
            <a:off x="549275" y="1200151"/>
            <a:ext cx="3840480" cy="325755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51071" y="1200151"/>
            <a:ext cx="3840480" cy="325755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B01F9CA3-105E-4857-9057-6DB6197DA786}" type="datetimeFigureOut">
              <a:rPr lang="en-US" smtClean="0"/>
              <a:t>5/19/19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80682"/>
            <a:ext cx="8042276" cy="1002717"/>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549274" y="1089919"/>
            <a:ext cx="3840480" cy="563165"/>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9274" y="1760562"/>
            <a:ext cx="3840480" cy="2697139"/>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51070" y="1089919"/>
            <a:ext cx="3840480" cy="563165"/>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1070" y="1760562"/>
            <a:ext cx="3840480" cy="2697139"/>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B01F9CA3-105E-4857-9057-6DB6197DA786}" type="datetimeFigureOut">
              <a:rPr lang="en-US" smtClean="0"/>
              <a:t>5/19/19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B01F9CA3-105E-4857-9057-6DB6197DA786}" type="datetimeFigureOut">
              <a:rPr lang="en-US" smtClean="0"/>
              <a:t>5/19/19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1F9CA3-105E-4857-9057-6DB6197DA786}" type="datetimeFigureOut">
              <a:rPr lang="en-US" smtClean="0"/>
              <a:t>5/19/19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458904"/>
            <a:ext cx="3840480" cy="871538"/>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742824" y="276225"/>
            <a:ext cx="3840480" cy="4181475"/>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533399" y="1340892"/>
            <a:ext cx="3840480" cy="2790114"/>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5/19/19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458904"/>
            <a:ext cx="4079545" cy="871538"/>
          </a:xfrm>
        </p:spPr>
        <p:txBody>
          <a:bodyPr anchor="b"/>
          <a:lstStyle>
            <a:lvl1pPr algn="ctr">
              <a:defRPr sz="3600" b="0"/>
            </a:lvl1pPr>
          </a:lstStyle>
          <a:p>
            <a:r>
              <a:rPr lang="en-US" smtClean="0"/>
              <a:t>Click to edit Master title style</a:t>
            </a:r>
            <a:endParaRPr/>
          </a:p>
        </p:txBody>
      </p:sp>
      <p:sp>
        <p:nvSpPr>
          <p:cNvPr id="4" name="Text Placeholder 3"/>
          <p:cNvSpPr>
            <a:spLocks noGrp="1"/>
          </p:cNvSpPr>
          <p:nvPr>
            <p:ph type="body" sz="half" idx="2"/>
          </p:nvPr>
        </p:nvSpPr>
        <p:spPr>
          <a:xfrm>
            <a:off x="533399" y="1340892"/>
            <a:ext cx="4079545" cy="2790114"/>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5/19/19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
        <p:nvSpPr>
          <p:cNvPr id="8" name="Picture Placeholder 2"/>
          <p:cNvSpPr>
            <a:spLocks noGrp="1"/>
          </p:cNvSpPr>
          <p:nvPr>
            <p:ph type="pic" idx="1"/>
          </p:nvPr>
        </p:nvSpPr>
        <p:spPr>
          <a:xfrm>
            <a:off x="5090617" y="269544"/>
            <a:ext cx="3657600" cy="3988558"/>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5/19/19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276226"/>
            <a:ext cx="1524000" cy="4181475"/>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49274" y="276226"/>
            <a:ext cx="6689726" cy="4181475"/>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5/19/19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5"/>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5"/>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3" y="489943"/>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3" y="489943"/>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1"/>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theme" Target="../theme/theme2.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Relationship Id="rId14" Type="http://schemas.openxmlformats.org/officeDocument/2006/relationships/slideLayout" Target="../slideLayouts/slideLayout49.xml"/><Relationship Id="rId15" Type="http://schemas.openxmlformats.org/officeDocument/2006/relationships/theme" Target="../theme/theme3.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80683"/>
            <a:ext cx="8042276" cy="1002717"/>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549275" y="1200151"/>
            <a:ext cx="8042276" cy="325755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5629835" y="4706751"/>
            <a:ext cx="2133600" cy="273844"/>
          </a:xfrm>
          <a:prstGeom prst="rect">
            <a:avLst/>
          </a:prstGeom>
        </p:spPr>
        <p:txBody>
          <a:bodyPr vert="horz" lIns="91440" tIns="45720" rIns="91440" bIns="45720" rtlCol="0" anchor="ctr"/>
          <a:lstStyle>
            <a:lvl1pPr algn="r">
              <a:defRPr sz="1200">
                <a:solidFill>
                  <a:schemeClr val="bg1"/>
                </a:solidFill>
              </a:defRPr>
            </a:lvl1pPr>
          </a:lstStyle>
          <a:p>
            <a:fld id="{B01F9CA3-105E-4857-9057-6DB6197DA786}" type="datetimeFigureOut">
              <a:rPr lang="en-US" smtClean="0"/>
              <a:t>5/19/19</a:t>
            </a:fld>
            <a:endParaRPr lang="en-US"/>
          </a:p>
        </p:txBody>
      </p:sp>
      <p:sp>
        <p:nvSpPr>
          <p:cNvPr id="5" name="Footer Placeholder 4"/>
          <p:cNvSpPr>
            <a:spLocks noGrp="1"/>
          </p:cNvSpPr>
          <p:nvPr>
            <p:ph type="ftr" sz="quarter" idx="3"/>
          </p:nvPr>
        </p:nvSpPr>
        <p:spPr>
          <a:xfrm>
            <a:off x="264461" y="4706751"/>
            <a:ext cx="4840941" cy="273844"/>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4706751"/>
            <a:ext cx="990600" cy="273844"/>
          </a:xfrm>
          <a:prstGeom prst="rect">
            <a:avLst/>
          </a:prstGeom>
        </p:spPr>
        <p:txBody>
          <a:bodyPr vert="horz" lIns="91440" tIns="45720" rIns="91440" bIns="45720" rtlCol="0" anchor="ctr"/>
          <a:lstStyle>
            <a:lvl1pPr algn="r">
              <a:defRPr sz="3600">
                <a:solidFill>
                  <a:schemeClr val="bg1"/>
                </a:solidFill>
              </a:defRPr>
            </a:lvl1pPr>
          </a:lstStyle>
          <a:p>
            <a:pPr marL="0" lvl="0" indent="0">
              <a:spcBef>
                <a:spcPts val="0"/>
              </a:spcBef>
              <a:spcAft>
                <a:spcPts val="0"/>
              </a:spcAft>
              <a:buNone/>
            </a:pPr>
            <a:fld id="{00000000-1234-1234-1234-123412341234}" type="slidenum">
              <a:rPr lang="uk-UA" smtClean="0"/>
              <a:t>‹#›</a:t>
            </a:fld>
            <a:endParaRPr lang="uk-UA"/>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Lst>
  <p:hf sldNum="0" hdr="0" ftr="0" dt="0"/>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80682"/>
            <a:ext cx="8042276" cy="1002717"/>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549275" y="1200151"/>
            <a:ext cx="8042276" cy="325755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5629835" y="4706751"/>
            <a:ext cx="2133600" cy="273844"/>
          </a:xfrm>
          <a:prstGeom prst="rect">
            <a:avLst/>
          </a:prstGeom>
        </p:spPr>
        <p:txBody>
          <a:bodyPr vert="horz" lIns="91440" tIns="45720" rIns="91440" bIns="45720" rtlCol="0" anchor="ctr"/>
          <a:lstStyle>
            <a:lvl1pPr algn="r">
              <a:defRPr sz="1200">
                <a:solidFill>
                  <a:schemeClr val="bg1"/>
                </a:solidFill>
              </a:defRPr>
            </a:lvl1pPr>
          </a:lstStyle>
          <a:p>
            <a:fld id="{B01F9CA3-105E-4857-9057-6DB6197DA786}" type="datetimeFigureOut">
              <a:rPr lang="en-US" smtClean="0"/>
              <a:t>5/19/19</a:t>
            </a:fld>
            <a:endParaRPr lang="en-US"/>
          </a:p>
        </p:txBody>
      </p:sp>
      <p:sp>
        <p:nvSpPr>
          <p:cNvPr id="5" name="Footer Placeholder 4"/>
          <p:cNvSpPr>
            <a:spLocks noGrp="1"/>
          </p:cNvSpPr>
          <p:nvPr>
            <p:ph type="ftr" sz="quarter" idx="3"/>
          </p:nvPr>
        </p:nvSpPr>
        <p:spPr>
          <a:xfrm>
            <a:off x="264459" y="4706751"/>
            <a:ext cx="4840941" cy="273844"/>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4706751"/>
            <a:ext cx="990600" cy="273844"/>
          </a:xfrm>
          <a:prstGeom prst="rect">
            <a:avLst/>
          </a:prstGeom>
        </p:spPr>
        <p:txBody>
          <a:bodyPr vert="horz" lIns="91440" tIns="45720" rIns="91440" bIns="45720" rtlCol="0" anchor="ctr"/>
          <a:lstStyle>
            <a:lvl1pPr algn="r">
              <a:defRPr sz="3600">
                <a:solidFill>
                  <a:schemeClr val="bg1"/>
                </a:solidFill>
              </a:defRPr>
            </a:lvl1pPr>
          </a:lstStyle>
          <a:p>
            <a:pPr marL="0" lvl="0" indent="0">
              <a:spcBef>
                <a:spcPts val="0"/>
              </a:spcBef>
              <a:spcAft>
                <a:spcPts val="0"/>
              </a:spcAft>
              <a:buNone/>
            </a:pPr>
            <a:fld id="{00000000-1234-1234-1234-123412341234}" type="slidenum">
              <a:rPr lang="uk-UA" smtClean="0"/>
              <a:t>‹#›</a:t>
            </a:fld>
            <a:endParaRPr lang="uk-UA"/>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Lst>
  <p:hf sldNum="0" hdr="0" ftr="0" dt="0"/>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48.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14.png"/><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16.png"/><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18.png"/><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20.png"/><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5600" dirty="0" smtClean="0">
                <a:solidFill>
                  <a:schemeClr val="lt1"/>
                </a:solidFill>
                <a:latin typeface="Roboto Black"/>
                <a:ea typeface="Roboto Black"/>
                <a:cs typeface="Roboto Black"/>
                <a:sym typeface="Roboto Black"/>
              </a:rPr>
              <a:t>Final Project</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US" sz="2800" dirty="0" smtClean="0">
                <a:solidFill>
                  <a:srgbClr val="EFEFEF"/>
                </a:solidFill>
                <a:latin typeface="Roboto Thin"/>
                <a:ea typeface="Roboto Thin"/>
                <a:cs typeface="Roboto Thin"/>
                <a:sym typeface="Roboto Thin"/>
              </a:rPr>
              <a:t>#3: Attribution Queries</a:t>
            </a:r>
          </a:p>
          <a:p>
            <a:pPr marL="0" lvl="0" indent="0" algn="l" rtl="0">
              <a:spcBef>
                <a:spcPts val="0"/>
              </a:spcBef>
              <a:spcAft>
                <a:spcPts val="0"/>
              </a:spcAft>
              <a:buClr>
                <a:schemeClr val="dk1"/>
              </a:buClr>
              <a:buSzPts val="1100"/>
              <a:buFont typeface="Arial"/>
              <a:buNone/>
            </a:pPr>
            <a:r>
              <a:rPr lang="en" sz="2800" dirty="0" smtClean="0">
                <a:solidFill>
                  <a:srgbClr val="EFEFEF"/>
                </a:solidFill>
                <a:latin typeface="Roboto Thin"/>
                <a:ea typeface="Roboto Thin"/>
                <a:cs typeface="Roboto Thin"/>
                <a:sym typeface="Roboto Thin"/>
              </a:rPr>
              <a:t>Learn </a:t>
            </a:r>
            <a:r>
              <a:rPr lang="en" sz="2800" dirty="0">
                <a:solidFill>
                  <a:srgbClr val="EFEFEF"/>
                </a:solidFill>
                <a:latin typeface="Roboto Thin"/>
                <a:ea typeface="Roboto Thin"/>
                <a:cs typeface="Roboto Thin"/>
                <a:sym typeface="Roboto Thin"/>
              </a:rPr>
              <a:t>SQL from Scratch</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smtClean="0">
                <a:solidFill>
                  <a:srgbClr val="EFEFEF"/>
                </a:solidFill>
                <a:latin typeface="Roboto Thin"/>
                <a:ea typeface="Roboto Thin"/>
                <a:cs typeface="Roboto Thin"/>
                <a:sym typeface="Roboto Thin"/>
              </a:rPr>
              <a:t>Andrew Johncox</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smtClean="0">
                <a:solidFill>
                  <a:srgbClr val="EFEFEF"/>
                </a:solidFill>
                <a:latin typeface="Roboto Thin"/>
                <a:ea typeface="Roboto Thin"/>
                <a:cs typeface="Roboto Thin"/>
                <a:sym typeface="Roboto Thin"/>
              </a:rPr>
              <a:t>5/19/2019</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6"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Final Results</a:t>
            </a:r>
            <a:endParaRPr lang="en-US" b="1" dirty="0"/>
          </a:p>
        </p:txBody>
      </p:sp>
      <p:sp>
        <p:nvSpPr>
          <p:cNvPr id="3" name="Text Placeholder 2"/>
          <p:cNvSpPr>
            <a:spLocks noGrp="1"/>
          </p:cNvSpPr>
          <p:nvPr>
            <p:ph type="body" idx="1"/>
          </p:nvPr>
        </p:nvSpPr>
        <p:spPr/>
        <p:txBody>
          <a:bodyPr/>
          <a:lstStyle/>
          <a:p>
            <a:r>
              <a:rPr lang="en-US" sz="1600" dirty="0" smtClean="0"/>
              <a:t>I recommend investing in the following 5 campaigns:</a:t>
            </a:r>
          </a:p>
          <a:p>
            <a:pPr lvl="1"/>
            <a:r>
              <a:rPr lang="en-US" sz="1600" dirty="0"/>
              <a:t>getting-to-know-cool-</a:t>
            </a:r>
            <a:r>
              <a:rPr lang="en-US" sz="1600" dirty="0" err="1" smtClean="0"/>
              <a:t>tshirts</a:t>
            </a:r>
            <a:endParaRPr lang="en-US" sz="1600" dirty="0" smtClean="0"/>
          </a:p>
          <a:p>
            <a:pPr lvl="1"/>
            <a:r>
              <a:rPr lang="en-US" sz="1600" dirty="0"/>
              <a:t>interview-with-cool-</a:t>
            </a:r>
            <a:r>
              <a:rPr lang="en-US" sz="1600" dirty="0" err="1"/>
              <a:t>tshirts</a:t>
            </a:r>
            <a:r>
              <a:rPr lang="en-US" sz="1600" dirty="0"/>
              <a:t>-</a:t>
            </a:r>
            <a:r>
              <a:rPr lang="en-US" sz="1600" dirty="0" smtClean="0"/>
              <a:t>founder</a:t>
            </a:r>
          </a:p>
          <a:p>
            <a:pPr lvl="1"/>
            <a:r>
              <a:rPr lang="en-US" sz="1600" dirty="0" smtClean="0"/>
              <a:t>retargeting-ad</a:t>
            </a:r>
          </a:p>
          <a:p>
            <a:pPr lvl="1"/>
            <a:r>
              <a:rPr lang="en-US" sz="1600" dirty="0" smtClean="0"/>
              <a:t>retargeting-</a:t>
            </a:r>
            <a:r>
              <a:rPr lang="en-US" sz="1600" dirty="0"/>
              <a:t>campaign</a:t>
            </a:r>
          </a:p>
          <a:p>
            <a:pPr lvl="1"/>
            <a:r>
              <a:rPr lang="en-US" sz="1600" dirty="0"/>
              <a:t>ten-crazy-cool-</a:t>
            </a:r>
            <a:r>
              <a:rPr lang="en-US" sz="1600" dirty="0" err="1"/>
              <a:t>tshirts</a:t>
            </a:r>
            <a:r>
              <a:rPr lang="en-US" sz="1600" dirty="0"/>
              <a:t>-facts</a:t>
            </a:r>
          </a:p>
          <a:p>
            <a:pPr lvl="1"/>
            <a:r>
              <a:rPr lang="en-US" sz="1600" dirty="0"/>
              <a:t>weekly-newsletter</a:t>
            </a:r>
          </a:p>
          <a:p>
            <a:pPr lvl="1"/>
            <a:endParaRPr lang="en-US" sz="1600" dirty="0"/>
          </a:p>
          <a:p>
            <a:pPr lvl="1"/>
            <a:endParaRPr lang="en-US" sz="1600" dirty="0" smtClean="0"/>
          </a:p>
          <a:p>
            <a:pPr lvl="1"/>
            <a:endParaRPr lang="en-US" sz="1600" dirty="0" smtClean="0"/>
          </a:p>
          <a:p>
            <a:pPr lvl="1"/>
            <a:endParaRPr lang="en-US" sz="2400" dirty="0" smtClean="0"/>
          </a:p>
          <a:p>
            <a:pPr lvl="1"/>
            <a:endParaRPr lang="en-US" sz="2400" dirty="0"/>
          </a:p>
          <a:p>
            <a:pPr lvl="1"/>
            <a:endParaRPr lang="en-US" dirty="0"/>
          </a:p>
        </p:txBody>
      </p:sp>
    </p:spTree>
    <p:extLst>
      <p:ext uri="{BB962C8B-B14F-4D97-AF65-F5344CB8AC3E}">
        <p14:creationId xmlns:p14="http://schemas.microsoft.com/office/powerpoint/2010/main" val="1272304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b="1" dirty="0" smtClean="0">
                <a:solidFill>
                  <a:srgbClr val="295269"/>
                </a:solidFill>
              </a:rPr>
              <a:t>Table </a:t>
            </a:r>
            <a:r>
              <a:rPr lang="en" sz="2800" b="1" dirty="0">
                <a:solidFill>
                  <a:srgbClr val="295269"/>
                </a:solidFill>
              </a:rPr>
              <a:t>of Contents</a:t>
            </a:r>
            <a:endParaRPr sz="2800" b="1" dirty="0">
              <a:solidFill>
                <a:srgbClr val="295269"/>
              </a:solidFill>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b="1" dirty="0" smtClean="0">
                <a:solidFill>
                  <a:srgbClr val="222222"/>
                </a:solidFill>
                <a:highlight>
                  <a:srgbClr val="FFFFFF"/>
                </a:highlight>
                <a:latin typeface="+mn-lt"/>
                <a:ea typeface="Roboto"/>
                <a:cs typeface="Roboto"/>
                <a:sym typeface="Roboto"/>
              </a:rPr>
              <a:t>Ge</a:t>
            </a:r>
            <a:r>
              <a:rPr lang="en-US" sz="2400" b="1" dirty="0" smtClean="0">
                <a:solidFill>
                  <a:srgbClr val="222222"/>
                </a:solidFill>
                <a:highlight>
                  <a:srgbClr val="FFFFFF"/>
                </a:highlight>
                <a:latin typeface="+mn-lt"/>
                <a:ea typeface="Roboto"/>
                <a:cs typeface="Roboto"/>
                <a:sym typeface="Roboto"/>
              </a:rPr>
              <a:t>t</a:t>
            </a:r>
            <a:r>
              <a:rPr lang="en" sz="2400" b="1" dirty="0" smtClean="0">
                <a:solidFill>
                  <a:srgbClr val="222222"/>
                </a:solidFill>
                <a:highlight>
                  <a:srgbClr val="FFFFFF"/>
                </a:highlight>
                <a:latin typeface="+mn-lt"/>
                <a:ea typeface="Roboto"/>
                <a:cs typeface="Roboto"/>
                <a:sym typeface="Roboto"/>
              </a:rPr>
              <a:t> </a:t>
            </a:r>
            <a:r>
              <a:rPr lang="en-US" sz="2400" b="1" dirty="0">
                <a:solidFill>
                  <a:srgbClr val="222222"/>
                </a:solidFill>
                <a:highlight>
                  <a:srgbClr val="FFFFFF"/>
                </a:highlight>
                <a:latin typeface="+mn-lt"/>
                <a:ea typeface="Roboto"/>
                <a:cs typeface="Roboto"/>
                <a:sym typeface="Roboto"/>
              </a:rPr>
              <a:t>F</a:t>
            </a:r>
            <a:r>
              <a:rPr lang="en" sz="2400" b="1" dirty="0" smtClean="0">
                <a:solidFill>
                  <a:srgbClr val="222222"/>
                </a:solidFill>
                <a:highlight>
                  <a:srgbClr val="FFFFFF"/>
                </a:highlight>
                <a:latin typeface="+mn-lt"/>
                <a:ea typeface="Roboto"/>
                <a:cs typeface="Roboto"/>
                <a:sym typeface="Roboto"/>
              </a:rPr>
              <a:t>amiliar </a:t>
            </a:r>
            <a:r>
              <a:rPr lang="en" sz="2400" b="1" dirty="0">
                <a:solidFill>
                  <a:srgbClr val="222222"/>
                </a:solidFill>
                <a:highlight>
                  <a:srgbClr val="FFFFFF"/>
                </a:highlight>
                <a:latin typeface="+mn-lt"/>
                <a:ea typeface="Roboto"/>
                <a:cs typeface="Roboto"/>
                <a:sym typeface="Roboto"/>
              </a:rPr>
              <a:t>with CoolTShirts</a:t>
            </a:r>
            <a:endParaRPr sz="2400" b="1" dirty="0">
              <a:solidFill>
                <a:srgbClr val="222222"/>
              </a:solidFill>
              <a:highlight>
                <a:srgbClr val="FFFFFF"/>
              </a:highlight>
              <a:latin typeface="+mn-lt"/>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US" sz="2400" b="1" dirty="0" smtClean="0">
                <a:solidFill>
                  <a:srgbClr val="222222"/>
                </a:solidFill>
                <a:highlight>
                  <a:srgbClr val="FFFFFF"/>
                </a:highlight>
                <a:latin typeface="+mn-lt"/>
                <a:ea typeface="Roboto"/>
                <a:cs typeface="Roboto"/>
                <a:sym typeface="Roboto"/>
              </a:rPr>
              <a:t>Learning the </a:t>
            </a:r>
            <a:r>
              <a:rPr lang="en-US" sz="2400" b="1" dirty="0">
                <a:solidFill>
                  <a:srgbClr val="222222"/>
                </a:solidFill>
                <a:highlight>
                  <a:srgbClr val="FFFFFF"/>
                </a:highlight>
                <a:latin typeface="+mn-lt"/>
                <a:ea typeface="Roboto"/>
                <a:cs typeface="Roboto"/>
                <a:sym typeface="Roboto"/>
              </a:rPr>
              <a:t>U</a:t>
            </a:r>
            <a:r>
              <a:rPr lang="en" sz="2400" b="1" dirty="0" smtClean="0">
                <a:solidFill>
                  <a:srgbClr val="222222"/>
                </a:solidFill>
                <a:highlight>
                  <a:srgbClr val="FFFFFF"/>
                </a:highlight>
                <a:latin typeface="+mn-lt"/>
                <a:ea typeface="Roboto"/>
                <a:cs typeface="Roboto"/>
                <a:sym typeface="Roboto"/>
              </a:rPr>
              <a:t>ser </a:t>
            </a:r>
            <a:r>
              <a:rPr lang="en-US" sz="2400" b="1" dirty="0">
                <a:solidFill>
                  <a:srgbClr val="222222"/>
                </a:solidFill>
                <a:highlight>
                  <a:srgbClr val="FFFFFF"/>
                </a:highlight>
                <a:latin typeface="+mn-lt"/>
                <a:ea typeface="Roboto"/>
                <a:cs typeface="Roboto"/>
                <a:sym typeface="Roboto"/>
              </a:rPr>
              <a:t>J</a:t>
            </a:r>
            <a:r>
              <a:rPr lang="en" sz="2400" b="1" dirty="0" smtClean="0">
                <a:solidFill>
                  <a:srgbClr val="222222"/>
                </a:solidFill>
                <a:highlight>
                  <a:srgbClr val="FFFFFF"/>
                </a:highlight>
                <a:latin typeface="+mn-lt"/>
                <a:ea typeface="Roboto"/>
                <a:cs typeface="Roboto"/>
                <a:sym typeface="Roboto"/>
              </a:rPr>
              <a:t>ourney</a:t>
            </a:r>
            <a:r>
              <a:rPr lang="en" sz="2400" b="1" dirty="0">
                <a:solidFill>
                  <a:srgbClr val="222222"/>
                </a:solidFill>
                <a:highlight>
                  <a:srgbClr val="FFFFFF"/>
                </a:highlight>
                <a:latin typeface="+mn-lt"/>
                <a:ea typeface="Roboto"/>
                <a:cs typeface="Roboto"/>
                <a:sym typeface="Roboto"/>
              </a:rPr>
              <a:t>?</a:t>
            </a:r>
            <a:endParaRPr sz="2400" b="1" dirty="0">
              <a:solidFill>
                <a:srgbClr val="222222"/>
              </a:solidFill>
              <a:highlight>
                <a:srgbClr val="FFFFFF"/>
              </a:highlight>
              <a:latin typeface="+mn-lt"/>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b="1" dirty="0">
                <a:solidFill>
                  <a:srgbClr val="222222"/>
                </a:solidFill>
                <a:highlight>
                  <a:srgbClr val="FFFFFF"/>
                </a:highlight>
                <a:latin typeface="+mn-lt"/>
                <a:ea typeface="Roboto"/>
                <a:cs typeface="Roboto"/>
                <a:sym typeface="Roboto"/>
              </a:rPr>
              <a:t>Optimize the </a:t>
            </a:r>
            <a:r>
              <a:rPr lang="en-US" sz="2400" b="1" dirty="0" smtClean="0">
                <a:solidFill>
                  <a:srgbClr val="222222"/>
                </a:solidFill>
                <a:highlight>
                  <a:srgbClr val="FFFFFF"/>
                </a:highlight>
                <a:latin typeface="+mn-lt"/>
                <a:ea typeface="Roboto"/>
                <a:cs typeface="Roboto"/>
                <a:sym typeface="Roboto"/>
              </a:rPr>
              <a:t>C</a:t>
            </a:r>
            <a:r>
              <a:rPr lang="en" sz="2400" b="1" dirty="0" smtClean="0">
                <a:solidFill>
                  <a:srgbClr val="222222"/>
                </a:solidFill>
                <a:highlight>
                  <a:srgbClr val="FFFFFF"/>
                </a:highlight>
                <a:latin typeface="+mn-lt"/>
                <a:ea typeface="Roboto"/>
                <a:cs typeface="Roboto"/>
                <a:sym typeface="Roboto"/>
              </a:rPr>
              <a:t>ampaign </a:t>
            </a:r>
            <a:r>
              <a:rPr lang="en-US" sz="2400" b="1" dirty="0">
                <a:solidFill>
                  <a:srgbClr val="222222"/>
                </a:solidFill>
                <a:highlight>
                  <a:srgbClr val="FFFFFF"/>
                </a:highlight>
                <a:latin typeface="+mn-lt"/>
                <a:ea typeface="Roboto"/>
                <a:cs typeface="Roboto"/>
                <a:sym typeface="Roboto"/>
              </a:rPr>
              <a:t>B</a:t>
            </a:r>
            <a:r>
              <a:rPr lang="en" sz="2400" b="1" dirty="0" smtClean="0">
                <a:solidFill>
                  <a:srgbClr val="222222"/>
                </a:solidFill>
                <a:highlight>
                  <a:srgbClr val="FFFFFF"/>
                </a:highlight>
                <a:latin typeface="+mn-lt"/>
                <a:ea typeface="Roboto"/>
                <a:cs typeface="Roboto"/>
                <a:sym typeface="Roboto"/>
              </a:rPr>
              <a:t>udget</a:t>
            </a:r>
            <a:r>
              <a:rPr lang="en-US" sz="2400" b="1" dirty="0" smtClean="0">
                <a:solidFill>
                  <a:srgbClr val="222222"/>
                </a:solidFill>
                <a:highlight>
                  <a:srgbClr val="FFFFFF"/>
                </a:highlight>
                <a:latin typeface="+mn-lt"/>
                <a:ea typeface="Roboto"/>
                <a:cs typeface="Roboto"/>
                <a:sym typeface="Roboto"/>
              </a:rPr>
              <a:t> 1</a:t>
            </a:r>
          </a:p>
          <a:p>
            <a:pPr marL="457200" indent="-381000">
              <a:lnSpc>
                <a:spcPct val="115000"/>
              </a:lnSpc>
              <a:buClr>
                <a:srgbClr val="222222"/>
              </a:buClr>
              <a:buSzPts val="2400"/>
              <a:buFont typeface="Roboto"/>
              <a:buAutoNum type="arabicPeriod"/>
            </a:pPr>
            <a:r>
              <a:rPr lang="en" sz="2400" b="1" dirty="0">
                <a:solidFill>
                  <a:srgbClr val="222222"/>
                </a:solidFill>
                <a:highlight>
                  <a:srgbClr val="FFFFFF"/>
                </a:highlight>
                <a:latin typeface="+mn-lt"/>
                <a:ea typeface="Roboto"/>
                <a:cs typeface="Roboto"/>
                <a:sym typeface="Roboto"/>
              </a:rPr>
              <a:t>Optimize the </a:t>
            </a:r>
            <a:r>
              <a:rPr lang="en-US" sz="2400" b="1" dirty="0">
                <a:solidFill>
                  <a:srgbClr val="222222"/>
                </a:solidFill>
                <a:highlight>
                  <a:srgbClr val="FFFFFF"/>
                </a:highlight>
                <a:latin typeface="+mn-lt"/>
                <a:ea typeface="Roboto"/>
                <a:cs typeface="Roboto"/>
                <a:sym typeface="Roboto"/>
              </a:rPr>
              <a:t>C</a:t>
            </a:r>
            <a:r>
              <a:rPr lang="en" sz="2400" b="1" dirty="0">
                <a:solidFill>
                  <a:srgbClr val="222222"/>
                </a:solidFill>
                <a:highlight>
                  <a:srgbClr val="FFFFFF"/>
                </a:highlight>
                <a:latin typeface="+mn-lt"/>
                <a:ea typeface="Roboto"/>
                <a:cs typeface="Roboto"/>
                <a:sym typeface="Roboto"/>
              </a:rPr>
              <a:t>ampaign </a:t>
            </a:r>
            <a:r>
              <a:rPr lang="en-US" sz="2400" b="1" dirty="0">
                <a:solidFill>
                  <a:srgbClr val="222222"/>
                </a:solidFill>
                <a:highlight>
                  <a:srgbClr val="FFFFFF"/>
                </a:highlight>
                <a:latin typeface="+mn-lt"/>
                <a:ea typeface="Roboto"/>
                <a:cs typeface="Roboto"/>
                <a:sym typeface="Roboto"/>
              </a:rPr>
              <a:t>B</a:t>
            </a:r>
            <a:r>
              <a:rPr lang="en" sz="2400" b="1" dirty="0">
                <a:solidFill>
                  <a:srgbClr val="222222"/>
                </a:solidFill>
                <a:highlight>
                  <a:srgbClr val="FFFFFF"/>
                </a:highlight>
                <a:latin typeface="+mn-lt"/>
                <a:ea typeface="Roboto"/>
                <a:cs typeface="Roboto"/>
                <a:sym typeface="Roboto"/>
              </a:rPr>
              <a:t>udget</a:t>
            </a:r>
            <a:r>
              <a:rPr lang="en-US" sz="2400" b="1" dirty="0">
                <a:solidFill>
                  <a:srgbClr val="222222"/>
                </a:solidFill>
                <a:highlight>
                  <a:srgbClr val="FFFFFF"/>
                </a:highlight>
                <a:latin typeface="+mn-lt"/>
                <a:ea typeface="Roboto"/>
                <a:cs typeface="Roboto"/>
                <a:sym typeface="Roboto"/>
              </a:rPr>
              <a:t> </a:t>
            </a:r>
            <a:r>
              <a:rPr lang="en-US" sz="2400" b="1" dirty="0" smtClean="0">
                <a:solidFill>
                  <a:srgbClr val="222222"/>
                </a:solidFill>
                <a:highlight>
                  <a:srgbClr val="FFFFFF"/>
                </a:highlight>
                <a:latin typeface="+mn-lt"/>
                <a:ea typeface="Roboto"/>
                <a:cs typeface="Roboto"/>
                <a:sym typeface="Roboto"/>
              </a:rPr>
              <a:t>2</a:t>
            </a:r>
            <a:endParaRPr lang="en-US" sz="2400" b="1" dirty="0">
              <a:solidFill>
                <a:srgbClr val="222222"/>
              </a:solidFill>
              <a:highlight>
                <a:srgbClr val="FFFFFF"/>
              </a:highlight>
              <a:latin typeface="+mn-lt"/>
              <a:ea typeface="Roboto"/>
              <a:cs typeface="Roboto"/>
              <a:sym typeface="Roboto"/>
            </a:endParaRPr>
          </a:p>
          <a:p>
            <a:pPr marL="457200" indent="-381000">
              <a:lnSpc>
                <a:spcPct val="115000"/>
              </a:lnSpc>
              <a:buClr>
                <a:srgbClr val="222222"/>
              </a:buClr>
              <a:buSzPts val="2400"/>
              <a:buFont typeface="Roboto"/>
              <a:buAutoNum type="arabicPeriod"/>
            </a:pPr>
            <a:r>
              <a:rPr lang="en" sz="2400" b="1" dirty="0">
                <a:solidFill>
                  <a:srgbClr val="222222"/>
                </a:solidFill>
                <a:highlight>
                  <a:srgbClr val="FFFFFF"/>
                </a:highlight>
                <a:latin typeface="+mn-lt"/>
                <a:ea typeface="Roboto"/>
                <a:cs typeface="Roboto"/>
                <a:sym typeface="Roboto"/>
              </a:rPr>
              <a:t>Optimize the </a:t>
            </a:r>
            <a:r>
              <a:rPr lang="en-US" sz="2400" b="1" dirty="0">
                <a:solidFill>
                  <a:srgbClr val="222222"/>
                </a:solidFill>
                <a:highlight>
                  <a:srgbClr val="FFFFFF"/>
                </a:highlight>
                <a:latin typeface="+mn-lt"/>
                <a:ea typeface="Roboto"/>
                <a:cs typeface="Roboto"/>
                <a:sym typeface="Roboto"/>
              </a:rPr>
              <a:t>C</a:t>
            </a:r>
            <a:r>
              <a:rPr lang="en" sz="2400" b="1" dirty="0">
                <a:solidFill>
                  <a:srgbClr val="222222"/>
                </a:solidFill>
                <a:highlight>
                  <a:srgbClr val="FFFFFF"/>
                </a:highlight>
                <a:latin typeface="+mn-lt"/>
                <a:ea typeface="Roboto"/>
                <a:cs typeface="Roboto"/>
                <a:sym typeface="Roboto"/>
              </a:rPr>
              <a:t>ampaign </a:t>
            </a:r>
            <a:r>
              <a:rPr lang="en-US" sz="2400" b="1" dirty="0">
                <a:solidFill>
                  <a:srgbClr val="222222"/>
                </a:solidFill>
                <a:highlight>
                  <a:srgbClr val="FFFFFF"/>
                </a:highlight>
                <a:latin typeface="+mn-lt"/>
                <a:ea typeface="Roboto"/>
                <a:cs typeface="Roboto"/>
                <a:sym typeface="Roboto"/>
              </a:rPr>
              <a:t>B</a:t>
            </a:r>
            <a:r>
              <a:rPr lang="en" sz="2400" b="1" dirty="0">
                <a:solidFill>
                  <a:srgbClr val="222222"/>
                </a:solidFill>
                <a:highlight>
                  <a:srgbClr val="FFFFFF"/>
                </a:highlight>
                <a:latin typeface="+mn-lt"/>
                <a:ea typeface="Roboto"/>
                <a:cs typeface="Roboto"/>
                <a:sym typeface="Roboto"/>
              </a:rPr>
              <a:t>udget</a:t>
            </a:r>
            <a:r>
              <a:rPr lang="en-US" sz="2400" b="1" dirty="0">
                <a:solidFill>
                  <a:srgbClr val="222222"/>
                </a:solidFill>
                <a:highlight>
                  <a:srgbClr val="FFFFFF"/>
                </a:highlight>
                <a:latin typeface="+mn-lt"/>
                <a:ea typeface="Roboto"/>
                <a:cs typeface="Roboto"/>
                <a:sym typeface="Roboto"/>
              </a:rPr>
              <a:t> </a:t>
            </a:r>
            <a:r>
              <a:rPr lang="en-US" sz="2400" b="1" dirty="0" smtClean="0">
                <a:solidFill>
                  <a:srgbClr val="222222"/>
                </a:solidFill>
                <a:highlight>
                  <a:srgbClr val="FFFFFF"/>
                </a:highlight>
                <a:latin typeface="+mn-lt"/>
                <a:ea typeface="Roboto"/>
                <a:cs typeface="Roboto"/>
                <a:sym typeface="Roboto"/>
              </a:rPr>
              <a:t>3</a:t>
            </a:r>
            <a:endParaRPr lang="en-US" sz="2400" b="1" dirty="0">
              <a:solidFill>
                <a:srgbClr val="222222"/>
              </a:solidFill>
              <a:highlight>
                <a:srgbClr val="FFFFFF"/>
              </a:highlight>
              <a:latin typeface="+mn-lt"/>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US" sz="2400" b="1" dirty="0" smtClean="0">
                <a:solidFill>
                  <a:srgbClr val="222222"/>
                </a:solidFill>
                <a:highlight>
                  <a:srgbClr val="FFFFFF"/>
                </a:highlight>
                <a:latin typeface="+mn-lt"/>
                <a:ea typeface="Roboto"/>
                <a:cs typeface="Roboto"/>
                <a:sym typeface="Roboto"/>
              </a:rPr>
              <a:t>Choosing 5 Campaigns</a:t>
            </a:r>
            <a:endParaRPr lang="en-US" sz="2400" b="1" dirty="0" smtClean="0">
              <a:solidFill>
                <a:srgbClr val="222222"/>
              </a:solidFill>
              <a:highlight>
                <a:srgbClr val="FFFFFF"/>
              </a:highlight>
              <a:latin typeface="+mn-lt"/>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endParaRPr lang="en-US" sz="2400" dirty="0" smtClean="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solidFill>
                  <a:schemeClr val="accent1">
                    <a:lumMod val="75000"/>
                  </a:schemeClr>
                </a:solidFill>
              </a:rPr>
              <a:t>Get Familiar With </a:t>
            </a:r>
            <a:r>
              <a:rPr lang="en-US" sz="2800" b="1" dirty="0" err="1" smtClean="0">
                <a:solidFill>
                  <a:schemeClr val="accent1">
                    <a:lumMod val="75000"/>
                  </a:schemeClr>
                </a:solidFill>
              </a:rPr>
              <a:t>CoolTShirts</a:t>
            </a:r>
            <a:endParaRPr lang="en-US" sz="2800" b="1" dirty="0">
              <a:solidFill>
                <a:schemeClr val="accent1">
                  <a:lumMod val="75000"/>
                </a:schemeClr>
              </a:solidFill>
            </a:endParaRPr>
          </a:p>
        </p:txBody>
      </p:sp>
      <p:sp>
        <p:nvSpPr>
          <p:cNvPr id="3" name="Text Placeholder 2"/>
          <p:cNvSpPr>
            <a:spLocks noGrp="1"/>
          </p:cNvSpPr>
          <p:nvPr>
            <p:ph type="body" idx="1"/>
          </p:nvPr>
        </p:nvSpPr>
        <p:spPr/>
        <p:txBody>
          <a:bodyPr/>
          <a:lstStyle/>
          <a:p>
            <a:r>
              <a:rPr lang="en-US" sz="900" dirty="0" smtClean="0"/>
              <a:t>Our first goal is to find preliminary information regarding </a:t>
            </a:r>
            <a:r>
              <a:rPr lang="en-US" sz="900" dirty="0" err="1" smtClean="0"/>
              <a:t>CoolTShirts</a:t>
            </a:r>
            <a:endParaRPr lang="en-US" sz="900" dirty="0" smtClean="0"/>
          </a:p>
          <a:p>
            <a:r>
              <a:rPr lang="en-US" sz="900" dirty="0" smtClean="0"/>
              <a:t>The first 2 queries (1.1 and 1.2) find the number of distinct campaigns and sources. The results show 8 campaigns and 6 sources</a:t>
            </a:r>
          </a:p>
          <a:p>
            <a:endParaRPr lang="en-US" sz="900" dirty="0"/>
          </a:p>
          <a:p>
            <a:endParaRPr lang="en-US" sz="900" dirty="0" smtClean="0"/>
          </a:p>
          <a:p>
            <a:endParaRPr lang="en-US" sz="900" dirty="0"/>
          </a:p>
          <a:p>
            <a:endParaRPr lang="en-US" sz="900" dirty="0" smtClean="0"/>
          </a:p>
          <a:p>
            <a:endParaRPr lang="en-US" sz="800" dirty="0" smtClean="0"/>
          </a:p>
          <a:p>
            <a:r>
              <a:rPr lang="en-US" sz="900" dirty="0" smtClean="0"/>
              <a:t>1.3 Finds the relationship between campaigns and sources by showing sources per campaign </a:t>
            </a:r>
            <a:endParaRPr lang="en-US" sz="900" dirty="0"/>
          </a:p>
        </p:txBody>
      </p:sp>
      <p:pic>
        <p:nvPicPr>
          <p:cNvPr id="6" name="Picture 5" descr="Results 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445" y="2087900"/>
            <a:ext cx="2639116" cy="610852"/>
          </a:xfrm>
          <a:prstGeom prst="rect">
            <a:avLst/>
          </a:prstGeom>
        </p:spPr>
      </p:pic>
      <p:pic>
        <p:nvPicPr>
          <p:cNvPr id="7" name="Picture 6" descr="Results 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118" y="3278188"/>
            <a:ext cx="2625696" cy="1333499"/>
          </a:xfrm>
          <a:prstGeom prst="rect">
            <a:avLst/>
          </a:prstGeom>
        </p:spPr>
      </p:pic>
      <p:pic>
        <p:nvPicPr>
          <p:cNvPr id="9" name="Picture 8" descr="Screen Shot 2019-05-19 at 4.54.2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8886" y="1109224"/>
            <a:ext cx="3412117" cy="2634577"/>
          </a:xfrm>
          <a:prstGeom prst="rect">
            <a:avLst/>
          </a:prstGeom>
        </p:spPr>
      </p:pic>
    </p:spTree>
    <p:extLst>
      <p:ext uri="{BB962C8B-B14F-4D97-AF65-F5344CB8AC3E}">
        <p14:creationId xmlns:p14="http://schemas.microsoft.com/office/powerpoint/2010/main" val="2884354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800" b="1" dirty="0">
                <a:solidFill>
                  <a:srgbClr val="00717D"/>
                </a:solidFill>
                <a:highlight>
                  <a:srgbClr val="FFFFFF"/>
                </a:highlight>
                <a:latin typeface="Roboto"/>
                <a:ea typeface="Roboto"/>
                <a:cs typeface="Roboto"/>
                <a:sym typeface="Roboto"/>
              </a:rPr>
              <a:t>Learning the User Journey?</a:t>
            </a:r>
            <a:r>
              <a:rPr lang="en-US" sz="2800" dirty="0">
                <a:solidFill>
                  <a:srgbClr val="00717D"/>
                </a:solidFill>
                <a:highlight>
                  <a:srgbClr val="FFFFFF"/>
                </a:highlight>
                <a:latin typeface="Roboto"/>
                <a:ea typeface="Roboto"/>
                <a:cs typeface="Roboto"/>
                <a:sym typeface="Roboto"/>
              </a:rPr>
              <a:t/>
            </a:r>
            <a:br>
              <a:rPr lang="en-US" sz="2800" dirty="0">
                <a:solidFill>
                  <a:srgbClr val="00717D"/>
                </a:solidFill>
                <a:highlight>
                  <a:srgbClr val="FFFFFF"/>
                </a:highlight>
                <a:latin typeface="Roboto"/>
                <a:ea typeface="Roboto"/>
                <a:cs typeface="Roboto"/>
                <a:sym typeface="Roboto"/>
              </a:rPr>
            </a:br>
            <a:endParaRPr lang="en-US" sz="2800" dirty="0">
              <a:solidFill>
                <a:srgbClr val="00717D"/>
              </a:solidFill>
            </a:endParaRPr>
          </a:p>
        </p:txBody>
      </p:sp>
      <p:sp>
        <p:nvSpPr>
          <p:cNvPr id="3" name="Text Placeholder 2"/>
          <p:cNvSpPr>
            <a:spLocks noGrp="1"/>
          </p:cNvSpPr>
          <p:nvPr>
            <p:ph type="body" idx="1"/>
          </p:nvPr>
        </p:nvSpPr>
        <p:spPr/>
        <p:txBody>
          <a:bodyPr/>
          <a:lstStyle/>
          <a:p>
            <a:r>
              <a:rPr lang="en-US" sz="900" dirty="0" smtClean="0"/>
              <a:t>Query 2 is also building familiarity with </a:t>
            </a:r>
            <a:r>
              <a:rPr lang="en-US" sz="900" dirty="0" err="1" smtClean="0"/>
              <a:t>CoolTShirts</a:t>
            </a:r>
            <a:r>
              <a:rPr lang="en-US" sz="900" dirty="0" smtClean="0"/>
              <a:t> by showing the user journey.</a:t>
            </a:r>
          </a:p>
          <a:p>
            <a:r>
              <a:rPr lang="en-US" sz="900" dirty="0" smtClean="0"/>
              <a:t>We accomplish this with a relatively straight forward query for distinct pages.</a:t>
            </a:r>
          </a:p>
          <a:p>
            <a:r>
              <a:rPr lang="en-US" sz="900" dirty="0" smtClean="0"/>
              <a:t>Here we see there are 4 pages (listed below) associated with the purchase process.</a:t>
            </a:r>
            <a:endParaRPr lang="en-US" sz="900" dirty="0"/>
          </a:p>
        </p:txBody>
      </p:sp>
      <p:pic>
        <p:nvPicPr>
          <p:cNvPr id="5" name="Picture 4" descr="Final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9768" y="1299942"/>
            <a:ext cx="3467224" cy="913242"/>
          </a:xfrm>
          <a:prstGeom prst="rect">
            <a:avLst/>
          </a:prstGeom>
        </p:spPr>
      </p:pic>
      <p:pic>
        <p:nvPicPr>
          <p:cNvPr id="6" name="Picture 5" descr="Results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36" y="2320820"/>
            <a:ext cx="3104786" cy="863214"/>
          </a:xfrm>
          <a:prstGeom prst="rect">
            <a:avLst/>
          </a:prstGeom>
        </p:spPr>
      </p:pic>
    </p:spTree>
    <p:extLst>
      <p:ext uri="{BB962C8B-B14F-4D97-AF65-F5344CB8AC3E}">
        <p14:creationId xmlns:p14="http://schemas.microsoft.com/office/powerpoint/2010/main" val="1454208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 sz="2800" b="1" dirty="0">
                <a:solidFill>
                  <a:srgbClr val="00717D"/>
                </a:solidFill>
                <a:highlight>
                  <a:srgbClr val="FFFFFF"/>
                </a:highlight>
                <a:latin typeface="Roboto"/>
                <a:ea typeface="Roboto"/>
                <a:cs typeface="Roboto"/>
                <a:sym typeface="Roboto"/>
              </a:rPr>
              <a:t>Optimize the </a:t>
            </a:r>
            <a:r>
              <a:rPr lang="en-US" sz="2800" b="1" dirty="0">
                <a:solidFill>
                  <a:srgbClr val="00717D"/>
                </a:solidFill>
                <a:highlight>
                  <a:srgbClr val="FFFFFF"/>
                </a:highlight>
                <a:latin typeface="Roboto"/>
                <a:ea typeface="Roboto"/>
                <a:cs typeface="Roboto"/>
                <a:sym typeface="Roboto"/>
              </a:rPr>
              <a:t>C</a:t>
            </a:r>
            <a:r>
              <a:rPr lang="en" sz="2800" b="1" dirty="0">
                <a:solidFill>
                  <a:srgbClr val="00717D"/>
                </a:solidFill>
                <a:highlight>
                  <a:srgbClr val="FFFFFF"/>
                </a:highlight>
                <a:latin typeface="Roboto"/>
                <a:ea typeface="Roboto"/>
                <a:cs typeface="Roboto"/>
                <a:sym typeface="Roboto"/>
              </a:rPr>
              <a:t>ampaign </a:t>
            </a:r>
            <a:r>
              <a:rPr lang="en-US" sz="2800" b="1" dirty="0">
                <a:solidFill>
                  <a:srgbClr val="00717D"/>
                </a:solidFill>
                <a:highlight>
                  <a:srgbClr val="FFFFFF"/>
                </a:highlight>
                <a:latin typeface="Roboto"/>
                <a:ea typeface="Roboto"/>
                <a:cs typeface="Roboto"/>
                <a:sym typeface="Roboto"/>
              </a:rPr>
              <a:t>B</a:t>
            </a:r>
            <a:r>
              <a:rPr lang="en" sz="2800" b="1" dirty="0" smtClean="0">
                <a:solidFill>
                  <a:srgbClr val="00717D"/>
                </a:solidFill>
                <a:highlight>
                  <a:srgbClr val="FFFFFF"/>
                </a:highlight>
                <a:latin typeface="Roboto"/>
                <a:ea typeface="Roboto"/>
                <a:cs typeface="Roboto"/>
                <a:sym typeface="Roboto"/>
              </a:rPr>
              <a:t>udget</a:t>
            </a:r>
            <a:r>
              <a:rPr lang="en-US" sz="2800" b="1" dirty="0" smtClean="0">
                <a:solidFill>
                  <a:srgbClr val="00717D"/>
                </a:solidFill>
                <a:highlight>
                  <a:srgbClr val="FFFFFF"/>
                </a:highlight>
                <a:latin typeface="Roboto"/>
                <a:ea typeface="Roboto"/>
                <a:cs typeface="Roboto"/>
                <a:sym typeface="Roboto"/>
              </a:rPr>
              <a:t> 1</a:t>
            </a:r>
            <a:endParaRPr lang="en-US" sz="2800" b="1" dirty="0">
              <a:solidFill>
                <a:srgbClr val="00717D"/>
              </a:solidFill>
            </a:endParaRPr>
          </a:p>
        </p:txBody>
      </p:sp>
      <p:sp>
        <p:nvSpPr>
          <p:cNvPr id="3" name="Text Placeholder 2"/>
          <p:cNvSpPr>
            <a:spLocks noGrp="1"/>
          </p:cNvSpPr>
          <p:nvPr>
            <p:ph type="body" idx="1"/>
          </p:nvPr>
        </p:nvSpPr>
        <p:spPr/>
        <p:txBody>
          <a:bodyPr/>
          <a:lstStyle/>
          <a:p>
            <a:r>
              <a:rPr lang="en-US" sz="900" dirty="0" smtClean="0"/>
              <a:t>Now we are going to look more in-depth at the campaigns, sources, and first touches (first visit generated by campaigns).</a:t>
            </a:r>
          </a:p>
          <a:p>
            <a:r>
              <a:rPr lang="en-US" sz="900" dirty="0" smtClean="0"/>
              <a:t>Here we use time stamps to determine first touch (lines 24-28).</a:t>
            </a:r>
          </a:p>
          <a:p>
            <a:r>
              <a:rPr lang="en-US" sz="900" dirty="0" smtClean="0"/>
              <a:t>We then join this table with page visit’s sources and campaigns (lines 30-39).</a:t>
            </a:r>
          </a:p>
          <a:p>
            <a:r>
              <a:rPr lang="en-US" sz="900" dirty="0" smtClean="0"/>
              <a:t>In the results below we see that only 4 of 8 campaigns found in 1.1 generate first touches. This most likely relates in part to source as two email sources probably relied on previous contact to garner the addresses.</a:t>
            </a:r>
            <a:endParaRPr lang="en-US" sz="900" dirty="0"/>
          </a:p>
        </p:txBody>
      </p:sp>
      <p:pic>
        <p:nvPicPr>
          <p:cNvPr id="5" name="Picture 4" descr="Final 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7892" y="1226303"/>
            <a:ext cx="2619808" cy="3477621"/>
          </a:xfrm>
          <a:prstGeom prst="rect">
            <a:avLst/>
          </a:prstGeom>
        </p:spPr>
      </p:pic>
      <p:pic>
        <p:nvPicPr>
          <p:cNvPr id="6" name="Picture 5" descr="Results 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620" y="2846291"/>
            <a:ext cx="3559949" cy="1002238"/>
          </a:xfrm>
          <a:prstGeom prst="rect">
            <a:avLst/>
          </a:prstGeom>
        </p:spPr>
      </p:pic>
    </p:spTree>
    <p:extLst>
      <p:ext uri="{BB962C8B-B14F-4D97-AF65-F5344CB8AC3E}">
        <p14:creationId xmlns:p14="http://schemas.microsoft.com/office/powerpoint/2010/main" val="4035530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sz="2800" b="1" dirty="0">
                <a:solidFill>
                  <a:srgbClr val="00717D"/>
                </a:solidFill>
                <a:highlight>
                  <a:srgbClr val="FFFFFF"/>
                </a:highlight>
                <a:latin typeface="Roboto"/>
                <a:ea typeface="Roboto"/>
                <a:cs typeface="Roboto"/>
                <a:sym typeface="Roboto"/>
              </a:rPr>
              <a:t>Optimize the </a:t>
            </a:r>
            <a:r>
              <a:rPr lang="en-US" sz="2800" b="1" dirty="0">
                <a:solidFill>
                  <a:srgbClr val="00717D"/>
                </a:solidFill>
                <a:highlight>
                  <a:srgbClr val="FFFFFF"/>
                </a:highlight>
                <a:latin typeface="Roboto"/>
                <a:ea typeface="Roboto"/>
                <a:cs typeface="Roboto"/>
                <a:sym typeface="Roboto"/>
              </a:rPr>
              <a:t>C</a:t>
            </a:r>
            <a:r>
              <a:rPr lang="en" sz="2800" b="1" dirty="0">
                <a:solidFill>
                  <a:srgbClr val="00717D"/>
                </a:solidFill>
                <a:highlight>
                  <a:srgbClr val="FFFFFF"/>
                </a:highlight>
                <a:latin typeface="Roboto"/>
                <a:ea typeface="Roboto"/>
                <a:cs typeface="Roboto"/>
                <a:sym typeface="Roboto"/>
              </a:rPr>
              <a:t>ampaign </a:t>
            </a:r>
            <a:r>
              <a:rPr lang="en-US" sz="2800" b="1" dirty="0">
                <a:solidFill>
                  <a:srgbClr val="00717D"/>
                </a:solidFill>
                <a:highlight>
                  <a:srgbClr val="FFFFFF"/>
                </a:highlight>
                <a:latin typeface="Roboto"/>
                <a:ea typeface="Roboto"/>
                <a:cs typeface="Roboto"/>
                <a:sym typeface="Roboto"/>
              </a:rPr>
              <a:t>B</a:t>
            </a:r>
            <a:r>
              <a:rPr lang="en" sz="2800" b="1" dirty="0">
                <a:solidFill>
                  <a:srgbClr val="00717D"/>
                </a:solidFill>
                <a:highlight>
                  <a:srgbClr val="FFFFFF"/>
                </a:highlight>
                <a:latin typeface="Roboto"/>
                <a:ea typeface="Roboto"/>
                <a:cs typeface="Roboto"/>
                <a:sym typeface="Roboto"/>
              </a:rPr>
              <a:t>udget</a:t>
            </a:r>
            <a:r>
              <a:rPr lang="en-US" sz="2800" b="1" dirty="0">
                <a:solidFill>
                  <a:srgbClr val="00717D"/>
                </a:solidFill>
                <a:highlight>
                  <a:srgbClr val="FFFFFF"/>
                </a:highlight>
                <a:latin typeface="Roboto"/>
                <a:ea typeface="Roboto"/>
                <a:cs typeface="Roboto"/>
                <a:sym typeface="Roboto"/>
              </a:rPr>
              <a:t> </a:t>
            </a:r>
            <a:r>
              <a:rPr lang="en-US" sz="2800" b="1" dirty="0" smtClean="0">
                <a:solidFill>
                  <a:srgbClr val="00717D"/>
                </a:solidFill>
                <a:highlight>
                  <a:srgbClr val="FFFFFF"/>
                </a:highlight>
                <a:latin typeface="Roboto"/>
                <a:ea typeface="Roboto"/>
                <a:cs typeface="Roboto"/>
                <a:sym typeface="Roboto"/>
              </a:rPr>
              <a:t>2</a:t>
            </a:r>
            <a:endParaRPr lang="en-US" sz="2800" dirty="0">
              <a:solidFill>
                <a:srgbClr val="00717D"/>
              </a:solidFill>
            </a:endParaRPr>
          </a:p>
        </p:txBody>
      </p:sp>
      <p:sp>
        <p:nvSpPr>
          <p:cNvPr id="3" name="Text Placeholder 2"/>
          <p:cNvSpPr>
            <a:spLocks noGrp="1"/>
          </p:cNvSpPr>
          <p:nvPr>
            <p:ph type="body" idx="1"/>
          </p:nvPr>
        </p:nvSpPr>
        <p:spPr/>
        <p:txBody>
          <a:bodyPr/>
          <a:lstStyle/>
          <a:p>
            <a:r>
              <a:rPr lang="en-US" sz="900" dirty="0" smtClean="0"/>
              <a:t>Here we’re looking at the number of distinct purchases made.</a:t>
            </a:r>
          </a:p>
          <a:p>
            <a:r>
              <a:rPr lang="en-US" sz="900" dirty="0" smtClean="0"/>
              <a:t>This is a fairly simple query counting distinct users visiting the purchase page (4 - purchase).</a:t>
            </a:r>
          </a:p>
          <a:p>
            <a:r>
              <a:rPr lang="en-US" sz="900" dirty="0"/>
              <a:t>O</a:t>
            </a:r>
            <a:r>
              <a:rPr lang="en-US" sz="900" dirty="0" smtClean="0"/>
              <a:t>ur number of purchases is 361.</a:t>
            </a:r>
            <a:endParaRPr lang="en-US" sz="900" dirty="0"/>
          </a:p>
        </p:txBody>
      </p:sp>
      <p:pic>
        <p:nvPicPr>
          <p:cNvPr id="5" name="Picture 4" descr="Results 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589" y="2113105"/>
            <a:ext cx="3175537" cy="395146"/>
          </a:xfrm>
          <a:prstGeom prst="rect">
            <a:avLst/>
          </a:prstGeom>
        </p:spPr>
      </p:pic>
      <p:pic>
        <p:nvPicPr>
          <p:cNvPr id="6" name="Picture 5" descr="Final 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8226" y="1281844"/>
            <a:ext cx="3477044" cy="1020032"/>
          </a:xfrm>
          <a:prstGeom prst="rect">
            <a:avLst/>
          </a:prstGeom>
        </p:spPr>
      </p:pic>
    </p:spTree>
    <p:extLst>
      <p:ext uri="{BB962C8B-B14F-4D97-AF65-F5344CB8AC3E}">
        <p14:creationId xmlns:p14="http://schemas.microsoft.com/office/powerpoint/2010/main" val="4203856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sz="2800" b="1" dirty="0">
                <a:solidFill>
                  <a:srgbClr val="00717D"/>
                </a:solidFill>
                <a:highlight>
                  <a:srgbClr val="FFFFFF"/>
                </a:highlight>
                <a:latin typeface="Roboto"/>
                <a:ea typeface="Roboto"/>
                <a:cs typeface="Roboto"/>
                <a:sym typeface="Roboto"/>
              </a:rPr>
              <a:t>Optimize the </a:t>
            </a:r>
            <a:r>
              <a:rPr lang="en-US" sz="2800" b="1" dirty="0">
                <a:solidFill>
                  <a:srgbClr val="00717D"/>
                </a:solidFill>
                <a:highlight>
                  <a:srgbClr val="FFFFFF"/>
                </a:highlight>
                <a:latin typeface="Roboto"/>
                <a:ea typeface="Roboto"/>
                <a:cs typeface="Roboto"/>
                <a:sym typeface="Roboto"/>
              </a:rPr>
              <a:t>C</a:t>
            </a:r>
            <a:r>
              <a:rPr lang="en" sz="2800" b="1" dirty="0">
                <a:solidFill>
                  <a:srgbClr val="00717D"/>
                </a:solidFill>
                <a:highlight>
                  <a:srgbClr val="FFFFFF"/>
                </a:highlight>
                <a:latin typeface="Roboto"/>
                <a:ea typeface="Roboto"/>
                <a:cs typeface="Roboto"/>
                <a:sym typeface="Roboto"/>
              </a:rPr>
              <a:t>ampaign </a:t>
            </a:r>
            <a:r>
              <a:rPr lang="en-US" sz="2800" b="1" dirty="0">
                <a:solidFill>
                  <a:srgbClr val="00717D"/>
                </a:solidFill>
                <a:highlight>
                  <a:srgbClr val="FFFFFF"/>
                </a:highlight>
                <a:latin typeface="Roboto"/>
                <a:ea typeface="Roboto"/>
                <a:cs typeface="Roboto"/>
                <a:sym typeface="Roboto"/>
              </a:rPr>
              <a:t>B</a:t>
            </a:r>
            <a:r>
              <a:rPr lang="en" sz="2800" b="1" dirty="0">
                <a:solidFill>
                  <a:srgbClr val="00717D"/>
                </a:solidFill>
                <a:highlight>
                  <a:srgbClr val="FFFFFF"/>
                </a:highlight>
                <a:latin typeface="Roboto"/>
                <a:ea typeface="Roboto"/>
                <a:cs typeface="Roboto"/>
                <a:sym typeface="Roboto"/>
              </a:rPr>
              <a:t>udget</a:t>
            </a:r>
            <a:r>
              <a:rPr lang="en-US" sz="2800" b="1" dirty="0">
                <a:solidFill>
                  <a:srgbClr val="00717D"/>
                </a:solidFill>
                <a:highlight>
                  <a:srgbClr val="FFFFFF"/>
                </a:highlight>
                <a:latin typeface="Roboto"/>
                <a:ea typeface="Roboto"/>
                <a:cs typeface="Roboto"/>
                <a:sym typeface="Roboto"/>
              </a:rPr>
              <a:t> </a:t>
            </a:r>
            <a:r>
              <a:rPr lang="en-US" sz="2800" b="1" dirty="0" smtClean="0">
                <a:solidFill>
                  <a:srgbClr val="00717D"/>
                </a:solidFill>
                <a:highlight>
                  <a:srgbClr val="FFFFFF"/>
                </a:highlight>
                <a:latin typeface="Roboto"/>
                <a:ea typeface="Roboto"/>
                <a:cs typeface="Roboto"/>
                <a:sym typeface="Roboto"/>
              </a:rPr>
              <a:t>3</a:t>
            </a:r>
            <a:endParaRPr lang="en-US" sz="2800" dirty="0">
              <a:solidFill>
                <a:srgbClr val="00717D"/>
              </a:solidFill>
            </a:endParaRPr>
          </a:p>
        </p:txBody>
      </p:sp>
      <p:sp>
        <p:nvSpPr>
          <p:cNvPr id="3" name="Text Placeholder 2"/>
          <p:cNvSpPr>
            <a:spLocks noGrp="1"/>
          </p:cNvSpPr>
          <p:nvPr>
            <p:ph type="body" idx="1"/>
          </p:nvPr>
        </p:nvSpPr>
        <p:spPr/>
        <p:txBody>
          <a:bodyPr/>
          <a:lstStyle/>
          <a:p>
            <a:r>
              <a:rPr lang="en-US" sz="900" dirty="0" smtClean="0"/>
              <a:t>Finally, we’re looking at the number of purchases per source and campaign. </a:t>
            </a:r>
          </a:p>
          <a:p>
            <a:r>
              <a:rPr lang="en-US" sz="900" dirty="0" smtClean="0"/>
              <a:t>To do this, we simply retool the query from “Optimize the Campaign Budget 1” to include the WHERE clause (line 93) from “Optimizing the Campaign Budget 2” which found users who visited page 4 </a:t>
            </a:r>
            <a:r>
              <a:rPr lang="mr-IN" sz="900" dirty="0" smtClean="0"/>
              <a:t>–</a:t>
            </a:r>
            <a:r>
              <a:rPr lang="en-US" sz="900" dirty="0" smtClean="0"/>
              <a:t> purchases.</a:t>
            </a:r>
          </a:p>
          <a:p>
            <a:r>
              <a:rPr lang="en-US" sz="900" dirty="0" smtClean="0"/>
              <a:t>This shows us the number of purchases per source and its associated campaign.</a:t>
            </a:r>
          </a:p>
          <a:p>
            <a:endParaRPr lang="en-US" sz="900" dirty="0"/>
          </a:p>
        </p:txBody>
      </p:sp>
      <p:pic>
        <p:nvPicPr>
          <p:cNvPr id="5" name="Picture 4" descr="Results 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812" y="2511793"/>
            <a:ext cx="3874598" cy="1836717"/>
          </a:xfrm>
          <a:prstGeom prst="rect">
            <a:avLst/>
          </a:prstGeom>
        </p:spPr>
      </p:pic>
      <p:pic>
        <p:nvPicPr>
          <p:cNvPr id="6" name="Picture 5" descr="Final 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1500" y="1238947"/>
            <a:ext cx="2136271" cy="2824068"/>
          </a:xfrm>
          <a:prstGeom prst="rect">
            <a:avLst/>
          </a:prstGeom>
        </p:spPr>
      </p:pic>
    </p:spTree>
    <p:extLst>
      <p:ext uri="{BB962C8B-B14F-4D97-AF65-F5344CB8AC3E}">
        <p14:creationId xmlns:p14="http://schemas.microsoft.com/office/powerpoint/2010/main" val="429769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46396"/>
            <a:ext cx="8520600" cy="530698"/>
          </a:xfrm>
        </p:spPr>
        <p:txBody>
          <a:bodyPr/>
          <a:lstStyle/>
          <a:p>
            <a:r>
              <a:rPr lang="en-US" sz="2800" b="1" dirty="0" smtClean="0">
                <a:solidFill>
                  <a:srgbClr val="215D77"/>
                </a:solidFill>
              </a:rPr>
              <a:t>Choosing 5 Campaigns 1</a:t>
            </a:r>
            <a:endParaRPr lang="en-US" sz="2800" b="1" dirty="0">
              <a:solidFill>
                <a:srgbClr val="215D77"/>
              </a:solidFill>
            </a:endParaRPr>
          </a:p>
        </p:txBody>
      </p:sp>
      <p:sp>
        <p:nvSpPr>
          <p:cNvPr id="5" name="Shape 316"/>
          <p:cNvSpPr txBox="1"/>
          <p:nvPr/>
        </p:nvSpPr>
        <p:spPr>
          <a:xfrm>
            <a:off x="309565" y="928720"/>
            <a:ext cx="8531887" cy="125093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000" b="1" dirty="0" smtClean="0">
                <a:latin typeface="+mn-lt"/>
                <a:ea typeface="Roboto"/>
                <a:cs typeface="Roboto"/>
                <a:sym typeface="Roboto"/>
              </a:rPr>
              <a:t>Which 5 campaigns should </a:t>
            </a:r>
            <a:r>
              <a:rPr lang="en-US" sz="1000" b="1" dirty="0" err="1" smtClean="0">
                <a:latin typeface="+mn-lt"/>
                <a:ea typeface="Roboto"/>
                <a:cs typeface="Roboto"/>
                <a:sym typeface="Roboto"/>
              </a:rPr>
              <a:t>CoolTShirts</a:t>
            </a:r>
            <a:r>
              <a:rPr lang="en-US" sz="1000" b="1" dirty="0" smtClean="0">
                <a:latin typeface="+mn-lt"/>
                <a:ea typeface="Roboto"/>
                <a:cs typeface="Roboto"/>
                <a:sym typeface="Roboto"/>
              </a:rPr>
              <a:t> invest in?</a:t>
            </a:r>
            <a:endParaRPr sz="1000" b="1" dirty="0">
              <a:latin typeface="+mn-lt"/>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900" dirty="0" smtClean="0">
                <a:latin typeface="+mn-lt"/>
                <a:ea typeface="Roboto"/>
                <a:cs typeface="Roboto"/>
                <a:sym typeface="Roboto"/>
              </a:rPr>
              <a:t>First off, we need to recognize the limits of the data regarding the underlying phenomena and take a scientific approach.</a:t>
            </a:r>
          </a:p>
          <a:p>
            <a:pPr marL="457200" lvl="0" indent="-304800" rtl="0">
              <a:lnSpc>
                <a:spcPct val="115000"/>
              </a:lnSpc>
              <a:spcBef>
                <a:spcPts val="0"/>
              </a:spcBef>
              <a:spcAft>
                <a:spcPts val="0"/>
              </a:spcAft>
              <a:buSzPts val="1200"/>
              <a:buFont typeface="Roboto"/>
              <a:buChar char="●"/>
            </a:pPr>
            <a:r>
              <a:rPr lang="en-US" sz="900" dirty="0" smtClean="0">
                <a:latin typeface="+mn-lt"/>
                <a:ea typeface="Roboto"/>
                <a:cs typeface="Roboto"/>
                <a:sym typeface="Roboto"/>
              </a:rPr>
              <a:t>There seem to be </a:t>
            </a:r>
            <a:r>
              <a:rPr lang="en-US" sz="900" b="1" dirty="0" smtClean="0">
                <a:latin typeface="+mn-lt"/>
                <a:ea typeface="Roboto"/>
                <a:cs typeface="Roboto"/>
                <a:sym typeface="Roboto"/>
              </a:rPr>
              <a:t>6 high performing campaigns</a:t>
            </a:r>
            <a:r>
              <a:rPr lang="en-US" sz="900" dirty="0" smtClean="0">
                <a:latin typeface="+mn-lt"/>
                <a:ea typeface="Roboto"/>
                <a:cs typeface="Roboto"/>
                <a:sym typeface="Roboto"/>
              </a:rPr>
              <a:t>. A good starting place may be eliminating all bu</a:t>
            </a:r>
            <a:r>
              <a:rPr lang="en-US" sz="900" dirty="0" smtClean="0">
                <a:latin typeface="+mn-lt"/>
                <a:ea typeface="Roboto"/>
                <a:cs typeface="Roboto"/>
                <a:sym typeface="Roboto"/>
              </a:rPr>
              <a:t>t those 6 and using other factors to pick the final 5.</a:t>
            </a:r>
            <a:endParaRPr lang="en-US" sz="900" dirty="0" smtClean="0">
              <a:latin typeface="+mn-lt"/>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900" dirty="0" smtClean="0">
                <a:latin typeface="+mn-lt"/>
                <a:ea typeface="Roboto"/>
                <a:cs typeface="Roboto"/>
                <a:sym typeface="Roboto"/>
              </a:rPr>
              <a:t>Ads seem to be segregated into those that generate first touches (high lighted blue) and those that generate sales (yellow). Last touches appear to be related to purchase volume, making the distinction less critical regarding if they lead to a purchase.</a:t>
            </a:r>
          </a:p>
          <a:p>
            <a:pPr marL="457200" lvl="0" indent="-304800">
              <a:lnSpc>
                <a:spcPct val="115000"/>
              </a:lnSpc>
              <a:buSzPts val="1200"/>
              <a:buFont typeface="Roboto"/>
              <a:buChar char="●"/>
            </a:pPr>
            <a:r>
              <a:rPr lang="en-US" sz="900" dirty="0" smtClean="0">
                <a:latin typeface="+mn-lt"/>
                <a:ea typeface="Roboto"/>
                <a:cs typeface="Roboto"/>
                <a:sym typeface="Roboto"/>
              </a:rPr>
              <a:t>Therefore, looking </a:t>
            </a:r>
            <a:r>
              <a:rPr lang="en-US" sz="900" dirty="0">
                <a:latin typeface="+mn-lt"/>
                <a:ea typeface="Roboto"/>
                <a:cs typeface="Roboto"/>
                <a:sym typeface="Roboto"/>
              </a:rPr>
              <a:t>at the </a:t>
            </a:r>
            <a:r>
              <a:rPr lang="en-US" sz="900" b="1" dirty="0">
                <a:latin typeface="+mn-lt"/>
                <a:ea typeface="Roboto"/>
                <a:cs typeface="Roboto"/>
                <a:sym typeface="Roboto"/>
              </a:rPr>
              <a:t>sources</a:t>
            </a:r>
            <a:r>
              <a:rPr lang="en-US" sz="900" dirty="0">
                <a:latin typeface="+mn-lt"/>
                <a:ea typeface="Roboto"/>
                <a:cs typeface="Roboto"/>
                <a:sym typeface="Roboto"/>
              </a:rPr>
              <a:t> in addition to </a:t>
            </a:r>
            <a:r>
              <a:rPr lang="en-US" sz="900" b="1" dirty="0">
                <a:latin typeface="+mn-lt"/>
                <a:ea typeface="Roboto"/>
                <a:cs typeface="Roboto"/>
                <a:sym typeface="Roboto"/>
              </a:rPr>
              <a:t>first </a:t>
            </a:r>
            <a:r>
              <a:rPr lang="en-US" sz="900" b="1" dirty="0" smtClean="0">
                <a:latin typeface="+mn-lt"/>
                <a:ea typeface="Roboto"/>
                <a:cs typeface="Roboto"/>
                <a:sym typeface="Roboto"/>
              </a:rPr>
              <a:t>touches </a:t>
            </a:r>
            <a:r>
              <a:rPr lang="en-US" sz="900" dirty="0" smtClean="0">
                <a:latin typeface="+mn-lt"/>
                <a:ea typeface="Roboto"/>
                <a:cs typeface="Roboto"/>
                <a:sym typeface="Roboto"/>
              </a:rPr>
              <a:t>and </a:t>
            </a:r>
            <a:r>
              <a:rPr lang="en-US" sz="900" b="1" dirty="0" smtClean="0">
                <a:latin typeface="+mn-lt"/>
                <a:ea typeface="Roboto"/>
                <a:cs typeface="Roboto"/>
                <a:sym typeface="Roboto"/>
              </a:rPr>
              <a:t>purchases</a:t>
            </a:r>
            <a:r>
              <a:rPr lang="en-US" sz="900" dirty="0" smtClean="0">
                <a:latin typeface="+mn-lt"/>
                <a:ea typeface="Roboto"/>
                <a:cs typeface="Roboto"/>
                <a:sym typeface="Roboto"/>
              </a:rPr>
              <a:t> is </a:t>
            </a:r>
            <a:r>
              <a:rPr lang="en-US" sz="900" dirty="0">
                <a:latin typeface="+mn-lt"/>
                <a:ea typeface="Roboto"/>
                <a:cs typeface="Roboto"/>
                <a:sym typeface="Roboto"/>
              </a:rPr>
              <a:t>critical to </a:t>
            </a:r>
            <a:r>
              <a:rPr lang="en-US" sz="900" dirty="0" smtClean="0">
                <a:latin typeface="+mn-lt"/>
                <a:ea typeface="Roboto"/>
                <a:cs typeface="Roboto"/>
                <a:sym typeface="Roboto"/>
              </a:rPr>
              <a:t>choosing the 5 we reinvest in. </a:t>
            </a:r>
          </a:p>
        </p:txBody>
      </p:sp>
      <p:graphicFrame>
        <p:nvGraphicFramePr>
          <p:cNvPr id="6" name="Table 5"/>
          <p:cNvGraphicFramePr>
            <a:graphicFrameLocks noGrp="1"/>
          </p:cNvGraphicFramePr>
          <p:nvPr>
            <p:extLst>
              <p:ext uri="{D42A27DB-BD31-4B8C-83A1-F6EECF244321}">
                <p14:modId xmlns:p14="http://schemas.microsoft.com/office/powerpoint/2010/main" val="3466862422"/>
              </p:ext>
            </p:extLst>
          </p:nvPr>
        </p:nvGraphicFramePr>
        <p:xfrm>
          <a:off x="246428" y="2258647"/>
          <a:ext cx="8644032" cy="2806092"/>
        </p:xfrm>
        <a:graphic>
          <a:graphicData uri="http://schemas.openxmlformats.org/drawingml/2006/table">
            <a:tbl>
              <a:tblPr firstRow="1" bandRow="1">
                <a:tableStyleId>{8628B589-4659-4227-9C68-565DD4A46BFE}</a:tableStyleId>
              </a:tblPr>
              <a:tblGrid>
                <a:gridCol w="1080504"/>
                <a:gridCol w="1080504"/>
                <a:gridCol w="1080504"/>
                <a:gridCol w="1080504"/>
                <a:gridCol w="1080504"/>
                <a:gridCol w="1080504"/>
                <a:gridCol w="1080504"/>
                <a:gridCol w="1080504"/>
              </a:tblGrid>
              <a:tr h="268582">
                <a:tc>
                  <a:txBody>
                    <a:bodyPr/>
                    <a:lstStyle/>
                    <a:p>
                      <a:r>
                        <a:rPr lang="en-US" sz="900" b="1" dirty="0" smtClean="0">
                          <a:solidFill>
                            <a:schemeClr val="bg1"/>
                          </a:solidFill>
                        </a:rPr>
                        <a:t>Source</a:t>
                      </a:r>
                      <a:endParaRPr lang="en-US" sz="900" b="1" dirty="0">
                        <a:solidFill>
                          <a:schemeClr val="bg1"/>
                        </a:solidFill>
                      </a:endParaRPr>
                    </a:p>
                  </a:txBody>
                  <a:tcPr>
                    <a:solidFill>
                      <a:schemeClr val="accent2">
                        <a:lumMod val="60000"/>
                        <a:lumOff val="40000"/>
                      </a:schemeClr>
                    </a:solidFill>
                  </a:tcPr>
                </a:tc>
                <a:tc>
                  <a:txBody>
                    <a:bodyPr/>
                    <a:lstStyle/>
                    <a:p>
                      <a:r>
                        <a:rPr lang="en-US" sz="800" b="1" dirty="0" smtClean="0">
                          <a:solidFill>
                            <a:schemeClr val="bg1"/>
                          </a:solidFill>
                        </a:rPr>
                        <a:t>Campaign</a:t>
                      </a:r>
                      <a:endParaRPr lang="en-US" sz="800" b="1" dirty="0">
                        <a:solidFill>
                          <a:schemeClr val="bg1"/>
                        </a:solidFill>
                      </a:endParaRPr>
                    </a:p>
                  </a:txBody>
                  <a:tcPr>
                    <a:solidFill>
                      <a:schemeClr val="accent2">
                        <a:lumMod val="60000"/>
                        <a:lumOff val="40000"/>
                      </a:schemeClr>
                    </a:solidFill>
                  </a:tcPr>
                </a:tc>
                <a:tc>
                  <a:txBody>
                    <a:bodyPr/>
                    <a:lstStyle/>
                    <a:p>
                      <a:r>
                        <a:rPr lang="en-US" sz="800" b="1" smtClean="0">
                          <a:solidFill>
                            <a:schemeClr val="bg1"/>
                          </a:solidFill>
                        </a:rPr>
                        <a:t>1</a:t>
                      </a:r>
                      <a:r>
                        <a:rPr lang="en-US" sz="800" b="1" baseline="30000" smtClean="0">
                          <a:solidFill>
                            <a:schemeClr val="bg1"/>
                          </a:solidFill>
                        </a:rPr>
                        <a:t>st</a:t>
                      </a:r>
                      <a:r>
                        <a:rPr lang="en-US" sz="800" b="1" smtClean="0">
                          <a:solidFill>
                            <a:schemeClr val="bg1"/>
                          </a:solidFill>
                        </a:rPr>
                        <a:t> Touches</a:t>
                      </a:r>
                      <a:endParaRPr lang="en-US" sz="800" b="1" dirty="0">
                        <a:solidFill>
                          <a:schemeClr val="bg1"/>
                        </a:solidFill>
                      </a:endParaRPr>
                    </a:p>
                  </a:txBody>
                  <a:tcPr>
                    <a:solidFill>
                      <a:schemeClr val="accent2">
                        <a:lumMod val="60000"/>
                        <a:lumOff val="40000"/>
                      </a:schemeClr>
                    </a:solidFill>
                  </a:tcPr>
                </a:tc>
                <a:tc>
                  <a:txBody>
                    <a:bodyPr/>
                    <a:lstStyle/>
                    <a:p>
                      <a:r>
                        <a:rPr lang="en-US" sz="800" b="1" dirty="0" smtClean="0">
                          <a:solidFill>
                            <a:schemeClr val="bg1"/>
                          </a:solidFill>
                        </a:rPr>
                        <a:t>Percent</a:t>
                      </a:r>
                      <a:r>
                        <a:rPr lang="en-US" sz="800" b="1" baseline="0" dirty="0" smtClean="0">
                          <a:solidFill>
                            <a:schemeClr val="bg1"/>
                          </a:solidFill>
                        </a:rPr>
                        <a:t> </a:t>
                      </a:r>
                      <a:r>
                        <a:rPr lang="en-US" sz="800" b="1" dirty="0" smtClean="0">
                          <a:solidFill>
                            <a:schemeClr val="bg1"/>
                          </a:solidFill>
                        </a:rPr>
                        <a:t> of 1</a:t>
                      </a:r>
                      <a:r>
                        <a:rPr lang="en-US" sz="800" b="1" baseline="30000" dirty="0" smtClean="0">
                          <a:solidFill>
                            <a:schemeClr val="bg1"/>
                          </a:solidFill>
                        </a:rPr>
                        <a:t>st</a:t>
                      </a:r>
                      <a:r>
                        <a:rPr lang="en-US" sz="800" b="1" dirty="0" smtClean="0">
                          <a:solidFill>
                            <a:schemeClr val="bg1"/>
                          </a:solidFill>
                        </a:rPr>
                        <a:t>  Touches</a:t>
                      </a:r>
                      <a:endParaRPr lang="en-US" sz="800" b="1" dirty="0">
                        <a:solidFill>
                          <a:schemeClr val="bg1"/>
                        </a:solidFill>
                      </a:endParaRPr>
                    </a:p>
                  </a:txBody>
                  <a:tcPr>
                    <a:solidFill>
                      <a:schemeClr val="accent2">
                        <a:lumMod val="60000"/>
                        <a:lumOff val="40000"/>
                      </a:schemeClr>
                    </a:solidFill>
                  </a:tcPr>
                </a:tc>
                <a:tc>
                  <a:txBody>
                    <a:bodyPr/>
                    <a:lstStyle/>
                    <a:p>
                      <a:r>
                        <a:rPr lang="en-US" sz="800" b="1" dirty="0" smtClean="0">
                          <a:solidFill>
                            <a:schemeClr val="bg1"/>
                          </a:solidFill>
                        </a:rPr>
                        <a:t>Last Touches</a:t>
                      </a:r>
                      <a:endParaRPr lang="en-US" sz="800" b="1" dirty="0">
                        <a:solidFill>
                          <a:schemeClr val="bg1"/>
                        </a:solidFill>
                      </a:endParaRPr>
                    </a:p>
                  </a:txBody>
                  <a:tcPr>
                    <a:solidFill>
                      <a:schemeClr val="accent2">
                        <a:lumMod val="60000"/>
                        <a:lumOff val="40000"/>
                      </a:schemeClr>
                    </a:solidFill>
                  </a:tcPr>
                </a:tc>
                <a:tc>
                  <a:txBody>
                    <a:bodyPr/>
                    <a:lstStyle/>
                    <a:p>
                      <a:r>
                        <a:rPr lang="en-US" sz="800" b="1" smtClean="0">
                          <a:solidFill>
                            <a:schemeClr val="bg1"/>
                          </a:solidFill>
                        </a:rPr>
                        <a:t>Percent</a:t>
                      </a:r>
                      <a:r>
                        <a:rPr lang="en-US" sz="800" b="1" baseline="0" smtClean="0">
                          <a:solidFill>
                            <a:schemeClr val="bg1"/>
                          </a:solidFill>
                        </a:rPr>
                        <a:t> </a:t>
                      </a:r>
                      <a:r>
                        <a:rPr lang="en-US" sz="800" b="1" smtClean="0">
                          <a:solidFill>
                            <a:schemeClr val="bg1"/>
                          </a:solidFill>
                        </a:rPr>
                        <a:t> of Last Touches</a:t>
                      </a:r>
                      <a:endParaRPr lang="en-US" sz="800" b="1" dirty="0">
                        <a:solidFill>
                          <a:schemeClr val="bg1"/>
                        </a:solidFill>
                      </a:endParaRPr>
                    </a:p>
                  </a:txBody>
                  <a:tcPr>
                    <a:solidFill>
                      <a:schemeClr val="accent2">
                        <a:lumMod val="60000"/>
                        <a:lumOff val="40000"/>
                      </a:schemeClr>
                    </a:solidFill>
                  </a:tcPr>
                </a:tc>
                <a:tc>
                  <a:txBody>
                    <a:bodyPr/>
                    <a:lstStyle/>
                    <a:p>
                      <a:r>
                        <a:rPr lang="en-US" sz="800" b="1" dirty="0" smtClean="0">
                          <a:solidFill>
                            <a:schemeClr val="bg1"/>
                          </a:solidFill>
                        </a:rPr>
                        <a:t>Purchases</a:t>
                      </a:r>
                      <a:endParaRPr lang="en-US" sz="800" b="1" dirty="0">
                        <a:solidFill>
                          <a:schemeClr val="bg1"/>
                        </a:solidFill>
                      </a:endParaRPr>
                    </a:p>
                  </a:txBody>
                  <a:tcPr>
                    <a:solidFill>
                      <a:schemeClr val="accent2">
                        <a:lumMod val="60000"/>
                        <a:lumOff val="40000"/>
                      </a:schemeClr>
                    </a:solidFill>
                  </a:tcPr>
                </a:tc>
                <a:tc>
                  <a:txBody>
                    <a:bodyPr/>
                    <a:lstStyle/>
                    <a:p>
                      <a:r>
                        <a:rPr lang="en-US" sz="800" b="1" dirty="0" smtClean="0">
                          <a:solidFill>
                            <a:schemeClr val="bg1"/>
                          </a:solidFill>
                        </a:rPr>
                        <a:t>Percent  of Purchases</a:t>
                      </a:r>
                      <a:endParaRPr lang="en-US" sz="800" b="1" dirty="0">
                        <a:solidFill>
                          <a:schemeClr val="bg1"/>
                        </a:solidFill>
                      </a:endParaRPr>
                    </a:p>
                  </a:txBody>
                  <a:tcPr>
                    <a:solidFill>
                      <a:schemeClr val="accent2">
                        <a:lumMod val="60000"/>
                        <a:lumOff val="40000"/>
                      </a:schemeClr>
                    </a:solidFill>
                  </a:tcPr>
                </a:tc>
              </a:tr>
              <a:tr h="268582">
                <a:tc>
                  <a:txBody>
                    <a:bodyPr/>
                    <a:lstStyle/>
                    <a:p>
                      <a:r>
                        <a:rPr lang="en-US" sz="900" dirty="0" err="1" smtClean="0"/>
                        <a:t>google</a:t>
                      </a:r>
                      <a:endParaRPr lang="en-US" sz="900" dirty="0"/>
                    </a:p>
                  </a:txBody>
                  <a:tcPr/>
                </a:tc>
                <a:tc>
                  <a:txBody>
                    <a:bodyPr/>
                    <a:lstStyle/>
                    <a:p>
                      <a:r>
                        <a:rPr lang="en-US" sz="800" dirty="0" smtClean="0"/>
                        <a:t>cool-</a:t>
                      </a:r>
                      <a:r>
                        <a:rPr lang="en-US" sz="800" dirty="0" err="1" smtClean="0"/>
                        <a:t>tshirts</a:t>
                      </a:r>
                      <a:r>
                        <a:rPr lang="en-US" sz="800" dirty="0" smtClean="0"/>
                        <a:t>-search</a:t>
                      </a:r>
                      <a:endParaRPr lang="en-US" sz="800" dirty="0"/>
                    </a:p>
                  </a:txBody>
                  <a:tcPr/>
                </a:tc>
                <a:tc>
                  <a:txBody>
                    <a:bodyPr/>
                    <a:lstStyle/>
                    <a:p>
                      <a:r>
                        <a:rPr lang="en-US" sz="800" dirty="0" smtClean="0"/>
                        <a:t>169</a:t>
                      </a:r>
                      <a:endParaRPr lang="en-US" sz="800" dirty="0"/>
                    </a:p>
                  </a:txBody>
                  <a:tcPr/>
                </a:tc>
                <a:tc>
                  <a:txBody>
                    <a:bodyPr/>
                    <a:lstStyle/>
                    <a:p>
                      <a:r>
                        <a:rPr lang="en-US" sz="800" dirty="0" smtClean="0"/>
                        <a:t>9%</a:t>
                      </a:r>
                      <a:endParaRPr lang="en-US" sz="800" dirty="0"/>
                    </a:p>
                  </a:txBody>
                  <a:tcPr/>
                </a:tc>
                <a:tc>
                  <a:txBody>
                    <a:bodyPr/>
                    <a:lstStyle/>
                    <a:p>
                      <a:r>
                        <a:rPr lang="en-US" sz="800" dirty="0" smtClean="0"/>
                        <a:t>60</a:t>
                      </a:r>
                      <a:endParaRPr lang="en-US" sz="800" dirty="0"/>
                    </a:p>
                  </a:txBody>
                  <a:tcPr/>
                </a:tc>
                <a:tc>
                  <a:txBody>
                    <a:bodyPr/>
                    <a:lstStyle/>
                    <a:p>
                      <a:r>
                        <a:rPr lang="en-US" sz="800" dirty="0" smtClean="0"/>
                        <a:t>3%</a:t>
                      </a:r>
                      <a:endParaRPr lang="en-US" sz="800" dirty="0"/>
                    </a:p>
                  </a:txBody>
                  <a:tcPr/>
                </a:tc>
                <a:tc>
                  <a:txBody>
                    <a:bodyPr/>
                    <a:lstStyle/>
                    <a:p>
                      <a:r>
                        <a:rPr lang="en-US" sz="800" dirty="0" smtClean="0"/>
                        <a:t>2</a:t>
                      </a:r>
                      <a:endParaRPr lang="en-US" sz="800" dirty="0"/>
                    </a:p>
                  </a:txBody>
                  <a:tcPr/>
                </a:tc>
                <a:tc>
                  <a:txBody>
                    <a:bodyPr/>
                    <a:lstStyle/>
                    <a:p>
                      <a:r>
                        <a:rPr lang="en-US" sz="800" dirty="0" smtClean="0"/>
                        <a:t>1%</a:t>
                      </a:r>
                      <a:endParaRPr lang="en-US" sz="800" dirty="0"/>
                    </a:p>
                  </a:txBody>
                  <a:tcPr/>
                </a:tc>
              </a:tr>
              <a:tr h="367062">
                <a:tc>
                  <a:txBody>
                    <a:bodyPr/>
                    <a:lstStyle/>
                    <a:p>
                      <a:r>
                        <a:rPr lang="en-US" sz="900" dirty="0" err="1" smtClean="0"/>
                        <a:t>nytimes</a:t>
                      </a:r>
                      <a:endParaRPr lang="en-US" sz="900" dirty="0"/>
                    </a:p>
                  </a:txBody>
                  <a:tcPr>
                    <a:solidFill>
                      <a:srgbClr val="3366FF"/>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getting-to-know</a:t>
                      </a:r>
                      <a:r>
                        <a:rPr lang="en-US" sz="800" baseline="0" dirty="0" smtClean="0"/>
                        <a:t>-cool-</a:t>
                      </a:r>
                      <a:r>
                        <a:rPr lang="en-US" sz="800" baseline="0" dirty="0" err="1" smtClean="0"/>
                        <a:t>tshirts</a:t>
                      </a:r>
                      <a:endParaRPr lang="en-US" sz="800" dirty="0" smtClean="0"/>
                    </a:p>
                  </a:txBody>
                  <a:tcPr>
                    <a:solidFill>
                      <a:srgbClr val="3366FF"/>
                    </a:solidFill>
                  </a:tcPr>
                </a:tc>
                <a:tc>
                  <a:txBody>
                    <a:bodyPr/>
                    <a:lstStyle/>
                    <a:p>
                      <a:r>
                        <a:rPr lang="en-US" sz="800" dirty="0" smtClean="0"/>
                        <a:t>612</a:t>
                      </a:r>
                      <a:endParaRPr lang="en-US" sz="800" dirty="0"/>
                    </a:p>
                  </a:txBody>
                  <a:tcPr/>
                </a:tc>
                <a:tc>
                  <a:txBody>
                    <a:bodyPr/>
                    <a:lstStyle/>
                    <a:p>
                      <a:r>
                        <a:rPr lang="en-US" sz="800" dirty="0" smtClean="0"/>
                        <a:t>31%</a:t>
                      </a:r>
                      <a:endParaRPr lang="en-US" sz="800" dirty="0"/>
                    </a:p>
                  </a:txBody>
                  <a:tcPr>
                    <a:solidFill>
                      <a:srgbClr val="3366FF"/>
                    </a:solidFill>
                  </a:tcPr>
                </a:tc>
                <a:tc>
                  <a:txBody>
                    <a:bodyPr/>
                    <a:lstStyle/>
                    <a:p>
                      <a:r>
                        <a:rPr lang="en-US" sz="800" dirty="0" smtClean="0"/>
                        <a:t>232</a:t>
                      </a:r>
                      <a:endParaRPr lang="en-US" sz="800" dirty="0"/>
                    </a:p>
                  </a:txBody>
                  <a:tcPr/>
                </a:tc>
                <a:tc>
                  <a:txBody>
                    <a:bodyPr/>
                    <a:lstStyle/>
                    <a:p>
                      <a:r>
                        <a:rPr lang="en-US" sz="800" dirty="0" smtClean="0"/>
                        <a:t>12%</a:t>
                      </a:r>
                      <a:endParaRPr lang="en-US" sz="800" dirty="0"/>
                    </a:p>
                  </a:txBody>
                  <a:tcPr/>
                </a:tc>
                <a:tc>
                  <a:txBody>
                    <a:bodyPr/>
                    <a:lstStyle/>
                    <a:p>
                      <a:r>
                        <a:rPr lang="en-US" sz="800" dirty="0" smtClean="0"/>
                        <a:t>9</a:t>
                      </a:r>
                      <a:endParaRPr lang="en-US" sz="800" dirty="0"/>
                    </a:p>
                  </a:txBody>
                  <a:tcPr/>
                </a:tc>
                <a:tc>
                  <a:txBody>
                    <a:bodyPr/>
                    <a:lstStyle/>
                    <a:p>
                      <a:r>
                        <a:rPr lang="en-US" sz="800" dirty="0" smtClean="0"/>
                        <a:t>2%</a:t>
                      </a:r>
                      <a:endParaRPr lang="en-US" sz="800" dirty="0"/>
                    </a:p>
                  </a:txBody>
                  <a:tcPr/>
                </a:tc>
              </a:tr>
              <a:tr h="367062">
                <a:tc>
                  <a:txBody>
                    <a:bodyPr/>
                    <a:lstStyle/>
                    <a:p>
                      <a:r>
                        <a:rPr lang="en-US" sz="900" dirty="0" smtClean="0"/>
                        <a:t>medium</a:t>
                      </a:r>
                      <a:endParaRPr lang="en-US" sz="900" dirty="0"/>
                    </a:p>
                  </a:txBody>
                  <a:tcPr>
                    <a:solidFill>
                      <a:srgbClr val="3366FF"/>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interview-with-cool-</a:t>
                      </a:r>
                      <a:r>
                        <a:rPr lang="en-US" sz="800" dirty="0" err="1" smtClean="0"/>
                        <a:t>tshirts</a:t>
                      </a:r>
                      <a:r>
                        <a:rPr lang="en-US" sz="800" dirty="0" smtClean="0"/>
                        <a:t>-founder</a:t>
                      </a:r>
                    </a:p>
                  </a:txBody>
                  <a:tcPr>
                    <a:solidFill>
                      <a:srgbClr val="3366FF"/>
                    </a:solidFill>
                  </a:tcPr>
                </a:tc>
                <a:tc>
                  <a:txBody>
                    <a:bodyPr/>
                    <a:lstStyle/>
                    <a:p>
                      <a:r>
                        <a:rPr lang="en-US" sz="800" dirty="0" smtClean="0"/>
                        <a:t>576</a:t>
                      </a:r>
                      <a:endParaRPr lang="en-US" sz="800" dirty="0"/>
                    </a:p>
                  </a:txBody>
                  <a:tcPr/>
                </a:tc>
                <a:tc>
                  <a:txBody>
                    <a:bodyPr/>
                    <a:lstStyle/>
                    <a:p>
                      <a:r>
                        <a:rPr lang="en-US" sz="800" dirty="0" smtClean="0"/>
                        <a:t>31%</a:t>
                      </a:r>
                      <a:endParaRPr lang="en-US" sz="800" dirty="0"/>
                    </a:p>
                  </a:txBody>
                  <a:tcPr>
                    <a:solidFill>
                      <a:srgbClr val="3366FF"/>
                    </a:solidFill>
                  </a:tcPr>
                </a:tc>
                <a:tc>
                  <a:txBody>
                    <a:bodyPr/>
                    <a:lstStyle/>
                    <a:p>
                      <a:r>
                        <a:rPr lang="en-US" sz="800" dirty="0" smtClean="0"/>
                        <a:t>232</a:t>
                      </a:r>
                      <a:endParaRPr lang="en-US" sz="800" dirty="0"/>
                    </a:p>
                  </a:txBody>
                  <a:tcPr/>
                </a:tc>
                <a:tc>
                  <a:txBody>
                    <a:bodyPr/>
                    <a:lstStyle/>
                    <a:p>
                      <a:r>
                        <a:rPr lang="en-US" sz="800" dirty="0" smtClean="0"/>
                        <a:t>12</a:t>
                      </a:r>
                      <a:endParaRPr lang="en-US" sz="800" dirty="0"/>
                    </a:p>
                  </a:txBody>
                  <a:tcPr/>
                </a:tc>
                <a:tc>
                  <a:txBody>
                    <a:bodyPr/>
                    <a:lstStyle/>
                    <a:p>
                      <a:r>
                        <a:rPr lang="en-US" sz="800" dirty="0" smtClean="0"/>
                        <a:t>9</a:t>
                      </a:r>
                      <a:endParaRPr lang="en-US" sz="800" dirty="0"/>
                    </a:p>
                  </a:txBody>
                  <a:tcPr/>
                </a:tc>
                <a:tc>
                  <a:txBody>
                    <a:bodyPr/>
                    <a:lstStyle/>
                    <a:p>
                      <a:r>
                        <a:rPr lang="en-US" sz="800" dirty="0" smtClean="0"/>
                        <a:t>2%</a:t>
                      </a:r>
                      <a:endParaRPr lang="en-US" sz="800" dirty="0"/>
                    </a:p>
                  </a:txBody>
                  <a:tcPr/>
                </a:tc>
              </a:tr>
              <a:tr h="210565">
                <a:tc>
                  <a:txBody>
                    <a:bodyPr/>
                    <a:lstStyle/>
                    <a:p>
                      <a:r>
                        <a:rPr lang="en-US" sz="900" dirty="0" err="1" smtClean="0"/>
                        <a:t>google</a:t>
                      </a:r>
                      <a:endParaRPr lang="en-US" sz="900" dirty="0"/>
                    </a:p>
                  </a:txBody>
                  <a:tcPr/>
                </a:tc>
                <a:tc>
                  <a:txBody>
                    <a:bodyPr/>
                    <a:lstStyle/>
                    <a:p>
                      <a:r>
                        <a:rPr lang="en-US" sz="800" dirty="0" smtClean="0"/>
                        <a:t>paid-search</a:t>
                      </a:r>
                      <a:endParaRPr lang="en-US" sz="800" dirty="0"/>
                    </a:p>
                  </a:txBody>
                  <a:tcPr/>
                </a:tc>
                <a:tc>
                  <a:txBody>
                    <a:bodyPr/>
                    <a:lstStyle/>
                    <a:p>
                      <a:r>
                        <a:rPr lang="en-US" sz="800" dirty="0" smtClean="0"/>
                        <a:t>0</a:t>
                      </a:r>
                      <a:endParaRPr lang="en-US" sz="800" dirty="0"/>
                    </a:p>
                  </a:txBody>
                  <a:tcPr/>
                </a:tc>
                <a:tc>
                  <a:txBody>
                    <a:bodyPr/>
                    <a:lstStyle/>
                    <a:p>
                      <a:r>
                        <a:rPr lang="en-US" sz="800" dirty="0" smtClean="0"/>
                        <a:t>0%</a:t>
                      </a:r>
                      <a:endParaRPr lang="en-US" sz="800" dirty="0"/>
                    </a:p>
                  </a:txBody>
                  <a:tcPr/>
                </a:tc>
                <a:tc>
                  <a:txBody>
                    <a:bodyPr/>
                    <a:lstStyle/>
                    <a:p>
                      <a:r>
                        <a:rPr lang="en-US" sz="800" dirty="0" smtClean="0"/>
                        <a:t>178</a:t>
                      </a:r>
                      <a:endParaRPr lang="en-US" sz="800" dirty="0"/>
                    </a:p>
                  </a:txBody>
                  <a:tcPr/>
                </a:tc>
                <a:tc>
                  <a:txBody>
                    <a:bodyPr/>
                    <a:lstStyle/>
                    <a:p>
                      <a:r>
                        <a:rPr lang="en-US" sz="800" dirty="0" smtClean="0"/>
                        <a:t>9%</a:t>
                      </a:r>
                      <a:endParaRPr lang="en-US" sz="800" dirty="0"/>
                    </a:p>
                  </a:txBody>
                  <a:tcPr/>
                </a:tc>
                <a:tc>
                  <a:txBody>
                    <a:bodyPr/>
                    <a:lstStyle/>
                    <a:p>
                      <a:r>
                        <a:rPr lang="en-US" sz="800" dirty="0" smtClean="0"/>
                        <a:t>52</a:t>
                      </a:r>
                      <a:endParaRPr lang="en-US" sz="800" dirty="0"/>
                    </a:p>
                  </a:txBody>
                  <a:tcPr/>
                </a:tc>
                <a:tc>
                  <a:txBody>
                    <a:bodyPr/>
                    <a:lstStyle/>
                    <a:p>
                      <a:r>
                        <a:rPr lang="en-US" sz="800" dirty="0" smtClean="0"/>
                        <a:t>14%</a:t>
                      </a:r>
                      <a:endParaRPr lang="en-US" sz="800" dirty="0"/>
                    </a:p>
                  </a:txBody>
                  <a:tcPr/>
                </a:tc>
              </a:tr>
              <a:tr h="268582">
                <a:tc>
                  <a:txBody>
                    <a:bodyPr/>
                    <a:lstStyle/>
                    <a:p>
                      <a:r>
                        <a:rPr lang="en-US" sz="900" dirty="0" err="1" smtClean="0"/>
                        <a:t>facebook</a:t>
                      </a:r>
                      <a:endParaRPr lang="en-US" sz="900" dirty="0"/>
                    </a:p>
                  </a:txBody>
                  <a:tcPr>
                    <a:solidFill>
                      <a:schemeClr val="accent5">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retargeting</a:t>
                      </a:r>
                      <a:r>
                        <a:rPr lang="en-US" sz="800" dirty="0" smtClean="0"/>
                        <a:t>-ad</a:t>
                      </a:r>
                    </a:p>
                  </a:txBody>
                  <a:tcPr>
                    <a:solidFill>
                      <a:schemeClr val="accent5">
                        <a:lumMod val="40000"/>
                        <a:lumOff val="60000"/>
                      </a:schemeClr>
                    </a:solidFill>
                  </a:tcPr>
                </a:tc>
                <a:tc>
                  <a:txBody>
                    <a:bodyPr/>
                    <a:lstStyle/>
                    <a:p>
                      <a:r>
                        <a:rPr lang="en-US" sz="800" dirty="0" smtClean="0"/>
                        <a:t>0</a:t>
                      </a:r>
                      <a:endParaRPr lang="en-US" sz="800" dirty="0"/>
                    </a:p>
                  </a:txBody>
                  <a:tcPr/>
                </a:tc>
                <a:tc>
                  <a:txBody>
                    <a:bodyPr/>
                    <a:lstStyle/>
                    <a:p>
                      <a:r>
                        <a:rPr lang="en-US" sz="800" dirty="0" smtClean="0"/>
                        <a:t>0%</a:t>
                      </a:r>
                      <a:endParaRPr lang="en-US" sz="800" dirty="0"/>
                    </a:p>
                  </a:txBody>
                  <a:tcPr/>
                </a:tc>
                <a:tc>
                  <a:txBody>
                    <a:bodyPr/>
                    <a:lstStyle/>
                    <a:p>
                      <a:r>
                        <a:rPr lang="en-US" sz="800" dirty="0" smtClean="0"/>
                        <a:t>443</a:t>
                      </a:r>
                      <a:endParaRPr lang="en-US" sz="800" dirty="0"/>
                    </a:p>
                  </a:txBody>
                  <a:tcPr/>
                </a:tc>
                <a:tc>
                  <a:txBody>
                    <a:bodyPr/>
                    <a:lstStyle/>
                    <a:p>
                      <a:r>
                        <a:rPr lang="en-US" sz="800" dirty="0" smtClean="0"/>
                        <a:t>22%</a:t>
                      </a:r>
                      <a:endParaRPr lang="en-US" sz="800" dirty="0"/>
                    </a:p>
                  </a:txBody>
                  <a:tcPr/>
                </a:tc>
                <a:tc>
                  <a:txBody>
                    <a:bodyPr/>
                    <a:lstStyle/>
                    <a:p>
                      <a:r>
                        <a:rPr lang="en-US" sz="800" dirty="0" smtClean="0"/>
                        <a:t>113</a:t>
                      </a:r>
                      <a:endParaRPr lang="en-US" sz="800" dirty="0"/>
                    </a:p>
                  </a:txBody>
                  <a:tcPr/>
                </a:tc>
                <a:tc>
                  <a:txBody>
                    <a:bodyPr/>
                    <a:lstStyle/>
                    <a:p>
                      <a:r>
                        <a:rPr lang="en-US" sz="800" dirty="0" smtClean="0"/>
                        <a:t>31%</a:t>
                      </a:r>
                      <a:endParaRPr lang="en-US" sz="800" dirty="0"/>
                    </a:p>
                  </a:txBody>
                  <a:tcPr>
                    <a:solidFill>
                      <a:srgbClr val="F5FF8D"/>
                    </a:solidFill>
                  </a:tcPr>
                </a:tc>
              </a:tr>
              <a:tr h="268582">
                <a:tc>
                  <a:txBody>
                    <a:bodyPr/>
                    <a:lstStyle/>
                    <a:p>
                      <a:r>
                        <a:rPr lang="en-US" sz="900" dirty="0" smtClean="0"/>
                        <a:t>email</a:t>
                      </a:r>
                      <a:endParaRPr lang="en-US" sz="900" dirty="0"/>
                    </a:p>
                  </a:txBody>
                  <a:tcPr>
                    <a:solidFill>
                      <a:srgbClr val="F5FF8D"/>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retargeting</a:t>
                      </a:r>
                      <a:r>
                        <a:rPr lang="en-US" sz="800" dirty="0" smtClean="0"/>
                        <a:t>-campaign</a:t>
                      </a:r>
                    </a:p>
                  </a:txBody>
                  <a:tcPr>
                    <a:solidFill>
                      <a:srgbClr val="F5FF8D"/>
                    </a:solidFill>
                  </a:tcPr>
                </a:tc>
                <a:tc>
                  <a:txBody>
                    <a:bodyPr/>
                    <a:lstStyle/>
                    <a:p>
                      <a:r>
                        <a:rPr lang="en-US" sz="800" dirty="0" smtClean="0"/>
                        <a:t>0</a:t>
                      </a:r>
                      <a:endParaRPr lang="en-US" sz="800" dirty="0"/>
                    </a:p>
                  </a:txBody>
                  <a:tcPr/>
                </a:tc>
                <a:tc>
                  <a:txBody>
                    <a:bodyPr/>
                    <a:lstStyle/>
                    <a:p>
                      <a:r>
                        <a:rPr lang="en-US" sz="800" dirty="0" smtClean="0"/>
                        <a:t>0%</a:t>
                      </a:r>
                      <a:endParaRPr lang="en-US" sz="800" dirty="0"/>
                    </a:p>
                  </a:txBody>
                  <a:tcPr/>
                </a:tc>
                <a:tc>
                  <a:txBody>
                    <a:bodyPr/>
                    <a:lstStyle/>
                    <a:p>
                      <a:r>
                        <a:rPr lang="en-US" sz="800" dirty="0" smtClean="0"/>
                        <a:t>245</a:t>
                      </a:r>
                      <a:endParaRPr lang="en-US" sz="800" dirty="0"/>
                    </a:p>
                  </a:txBody>
                  <a:tcPr/>
                </a:tc>
                <a:tc>
                  <a:txBody>
                    <a:bodyPr/>
                    <a:lstStyle/>
                    <a:p>
                      <a:r>
                        <a:rPr lang="en-US" sz="800" dirty="0" smtClean="0"/>
                        <a:t>12%</a:t>
                      </a:r>
                      <a:endParaRPr lang="en-US" sz="800" dirty="0"/>
                    </a:p>
                  </a:txBody>
                  <a:tcPr/>
                </a:tc>
                <a:tc>
                  <a:txBody>
                    <a:bodyPr/>
                    <a:lstStyle/>
                    <a:p>
                      <a:r>
                        <a:rPr lang="en-US" sz="800" dirty="0" smtClean="0"/>
                        <a:t>54</a:t>
                      </a:r>
                      <a:endParaRPr lang="en-US" sz="800" dirty="0"/>
                    </a:p>
                  </a:txBody>
                  <a:tcPr/>
                </a:tc>
                <a:tc>
                  <a:txBody>
                    <a:bodyPr/>
                    <a:lstStyle/>
                    <a:p>
                      <a:r>
                        <a:rPr lang="en-US" sz="800" dirty="0" smtClean="0"/>
                        <a:t>15%</a:t>
                      </a:r>
                      <a:endParaRPr lang="en-US" sz="800" dirty="0"/>
                    </a:p>
                  </a:txBody>
                  <a:tcPr>
                    <a:solidFill>
                      <a:srgbClr val="F5FF8D"/>
                    </a:solidFill>
                  </a:tcPr>
                </a:tc>
              </a:tr>
              <a:tr h="367062">
                <a:tc>
                  <a:txBody>
                    <a:bodyPr/>
                    <a:lstStyle/>
                    <a:p>
                      <a:r>
                        <a:rPr lang="en-US" sz="900" dirty="0" err="1" smtClean="0"/>
                        <a:t>buzzfeed</a:t>
                      </a:r>
                      <a:endParaRPr lang="en-US" sz="900" dirty="0"/>
                    </a:p>
                  </a:txBody>
                  <a:tcPr>
                    <a:solidFill>
                      <a:srgbClr val="3366FF"/>
                    </a:solidFill>
                  </a:tcPr>
                </a:tc>
                <a:tc>
                  <a:txBody>
                    <a:bodyPr/>
                    <a:lstStyle/>
                    <a:p>
                      <a:r>
                        <a:rPr lang="en-US" sz="800" dirty="0" smtClean="0"/>
                        <a:t>ten-crazy-cool-</a:t>
                      </a:r>
                      <a:r>
                        <a:rPr lang="en-US" sz="800" dirty="0" err="1" smtClean="0"/>
                        <a:t>tshirts</a:t>
                      </a:r>
                      <a:r>
                        <a:rPr lang="en-US" sz="800" dirty="0" smtClean="0"/>
                        <a:t>-facts</a:t>
                      </a:r>
                      <a:endParaRPr lang="en-US" sz="800" dirty="0"/>
                    </a:p>
                  </a:txBody>
                  <a:tcPr>
                    <a:solidFill>
                      <a:srgbClr val="3366FF"/>
                    </a:solidFill>
                  </a:tcPr>
                </a:tc>
                <a:tc>
                  <a:txBody>
                    <a:bodyPr/>
                    <a:lstStyle/>
                    <a:p>
                      <a:r>
                        <a:rPr lang="en-US" sz="800" dirty="0" smtClean="0"/>
                        <a:t>576</a:t>
                      </a:r>
                      <a:endParaRPr lang="en-US" sz="800" dirty="0"/>
                    </a:p>
                  </a:txBody>
                  <a:tcPr/>
                </a:tc>
                <a:tc>
                  <a:txBody>
                    <a:bodyPr/>
                    <a:lstStyle/>
                    <a:p>
                      <a:r>
                        <a:rPr lang="en-US" sz="800" dirty="0" smtClean="0"/>
                        <a:t>29%</a:t>
                      </a:r>
                      <a:endParaRPr lang="en-US" sz="800" dirty="0"/>
                    </a:p>
                  </a:txBody>
                  <a:tcPr>
                    <a:solidFill>
                      <a:srgbClr val="3366FF"/>
                    </a:solidFill>
                  </a:tcPr>
                </a:tc>
                <a:tc>
                  <a:txBody>
                    <a:bodyPr/>
                    <a:lstStyle/>
                    <a:p>
                      <a:r>
                        <a:rPr lang="en-US" sz="800" dirty="0" smtClean="0"/>
                        <a:t>190</a:t>
                      </a:r>
                      <a:endParaRPr lang="en-US" sz="800" dirty="0"/>
                    </a:p>
                  </a:txBody>
                  <a:tcPr/>
                </a:tc>
                <a:tc>
                  <a:txBody>
                    <a:bodyPr/>
                    <a:lstStyle/>
                    <a:p>
                      <a:r>
                        <a:rPr lang="en-US" sz="800" dirty="0" smtClean="0"/>
                        <a:t>10%</a:t>
                      </a:r>
                      <a:endParaRPr lang="en-US" sz="800" dirty="0"/>
                    </a:p>
                  </a:txBody>
                  <a:tcPr/>
                </a:tc>
                <a:tc>
                  <a:txBody>
                    <a:bodyPr/>
                    <a:lstStyle/>
                    <a:p>
                      <a:r>
                        <a:rPr lang="en-US" sz="800" dirty="0" smtClean="0"/>
                        <a:t>9</a:t>
                      </a:r>
                      <a:endParaRPr lang="en-US" sz="800" dirty="0"/>
                    </a:p>
                  </a:txBody>
                  <a:tcPr/>
                </a:tc>
                <a:tc>
                  <a:txBody>
                    <a:bodyPr/>
                    <a:lstStyle/>
                    <a:p>
                      <a:r>
                        <a:rPr lang="en-US" sz="800" dirty="0" smtClean="0"/>
                        <a:t>2%</a:t>
                      </a:r>
                      <a:endParaRPr lang="en-US" sz="800" dirty="0"/>
                    </a:p>
                  </a:txBody>
                  <a:tcPr/>
                </a:tc>
              </a:tr>
              <a:tr h="268582">
                <a:tc>
                  <a:txBody>
                    <a:bodyPr/>
                    <a:lstStyle/>
                    <a:p>
                      <a:r>
                        <a:rPr lang="en-US" sz="900" dirty="0" smtClean="0"/>
                        <a:t>email</a:t>
                      </a:r>
                      <a:endParaRPr lang="en-US" sz="900" dirty="0"/>
                    </a:p>
                  </a:txBody>
                  <a:tcPr>
                    <a:solidFill>
                      <a:srgbClr val="F5FF8D"/>
                    </a:solidFill>
                  </a:tcPr>
                </a:tc>
                <a:tc>
                  <a:txBody>
                    <a:bodyPr/>
                    <a:lstStyle/>
                    <a:p>
                      <a:r>
                        <a:rPr lang="en-US" sz="800" dirty="0" smtClean="0"/>
                        <a:t>weekly-newsletter</a:t>
                      </a:r>
                      <a:endParaRPr lang="en-US" sz="800" dirty="0"/>
                    </a:p>
                  </a:txBody>
                  <a:tcPr>
                    <a:solidFill>
                      <a:srgbClr val="F5FF8D"/>
                    </a:solidFill>
                  </a:tcPr>
                </a:tc>
                <a:tc>
                  <a:txBody>
                    <a:bodyPr/>
                    <a:lstStyle/>
                    <a:p>
                      <a:r>
                        <a:rPr lang="en-US" sz="800" dirty="0" smtClean="0"/>
                        <a:t>0</a:t>
                      </a:r>
                      <a:endParaRPr lang="en-US" sz="800" dirty="0"/>
                    </a:p>
                  </a:txBody>
                  <a:tcPr/>
                </a:tc>
                <a:tc>
                  <a:txBody>
                    <a:bodyPr/>
                    <a:lstStyle/>
                    <a:p>
                      <a:r>
                        <a:rPr lang="en-US" sz="800" dirty="0" smtClean="0"/>
                        <a:t>0%</a:t>
                      </a:r>
                      <a:endParaRPr lang="en-US" sz="800" dirty="0"/>
                    </a:p>
                  </a:txBody>
                  <a:tcPr/>
                </a:tc>
                <a:tc>
                  <a:txBody>
                    <a:bodyPr/>
                    <a:lstStyle/>
                    <a:p>
                      <a:r>
                        <a:rPr lang="en-US" sz="800" dirty="0" smtClean="0"/>
                        <a:t>447</a:t>
                      </a:r>
                      <a:endParaRPr lang="en-US" sz="800" dirty="0"/>
                    </a:p>
                  </a:txBody>
                  <a:tcPr/>
                </a:tc>
                <a:tc>
                  <a:txBody>
                    <a:bodyPr/>
                    <a:lstStyle/>
                    <a:p>
                      <a:r>
                        <a:rPr lang="en-US" sz="800" dirty="0" smtClean="0"/>
                        <a:t>23%</a:t>
                      </a:r>
                      <a:endParaRPr lang="en-US" sz="800" dirty="0"/>
                    </a:p>
                  </a:txBody>
                  <a:tcPr/>
                </a:tc>
                <a:tc>
                  <a:txBody>
                    <a:bodyPr/>
                    <a:lstStyle/>
                    <a:p>
                      <a:r>
                        <a:rPr lang="en-US" sz="800" dirty="0" smtClean="0"/>
                        <a:t>115</a:t>
                      </a:r>
                      <a:endParaRPr lang="en-US" sz="800" dirty="0"/>
                    </a:p>
                  </a:txBody>
                  <a:tcPr/>
                </a:tc>
                <a:tc>
                  <a:txBody>
                    <a:bodyPr/>
                    <a:lstStyle/>
                    <a:p>
                      <a:r>
                        <a:rPr lang="en-US" sz="800" dirty="0" smtClean="0"/>
                        <a:t>32%</a:t>
                      </a:r>
                      <a:endParaRPr lang="en-US" sz="800" dirty="0"/>
                    </a:p>
                  </a:txBody>
                  <a:tcPr>
                    <a:solidFill>
                      <a:srgbClr val="F5FF8D"/>
                    </a:solidFill>
                  </a:tcPr>
                </a:tc>
              </a:tr>
            </a:tbl>
          </a:graphicData>
        </a:graphic>
      </p:graphicFrame>
    </p:spTree>
    <p:extLst>
      <p:ext uri="{BB962C8B-B14F-4D97-AF65-F5344CB8AC3E}">
        <p14:creationId xmlns:p14="http://schemas.microsoft.com/office/powerpoint/2010/main" val="334698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61938"/>
            <a:ext cx="8520600" cy="755787"/>
          </a:xfrm>
        </p:spPr>
        <p:txBody>
          <a:bodyPr/>
          <a:lstStyle/>
          <a:p>
            <a:r>
              <a:rPr lang="en-US" sz="2800" b="1" dirty="0">
                <a:solidFill>
                  <a:srgbClr val="215D77"/>
                </a:solidFill>
              </a:rPr>
              <a:t>Choosing 5 Campaigns </a:t>
            </a:r>
            <a:r>
              <a:rPr lang="en-US" sz="2800" b="1" dirty="0" smtClean="0">
                <a:solidFill>
                  <a:srgbClr val="215D77"/>
                </a:solidFill>
              </a:rPr>
              <a:t>2</a:t>
            </a:r>
            <a:endParaRPr lang="en-US" sz="2800" dirty="0">
              <a:solidFill>
                <a:srgbClr val="215D77"/>
              </a:solidFill>
            </a:endParaRPr>
          </a:p>
        </p:txBody>
      </p:sp>
      <p:sp>
        <p:nvSpPr>
          <p:cNvPr id="3" name="Text Placeholder 2"/>
          <p:cNvSpPr>
            <a:spLocks noGrp="1"/>
          </p:cNvSpPr>
          <p:nvPr>
            <p:ph type="body" idx="1"/>
          </p:nvPr>
        </p:nvSpPr>
        <p:spPr>
          <a:xfrm>
            <a:off x="311700" y="841375"/>
            <a:ext cx="8520600" cy="1373189"/>
          </a:xfrm>
        </p:spPr>
        <p:txBody>
          <a:bodyPr>
            <a:normAutofit fontScale="85000" lnSpcReduction="20000"/>
          </a:bodyPr>
          <a:lstStyle/>
          <a:p>
            <a:pPr marL="152400" lvl="0" indent="0">
              <a:buSzPts val="1200"/>
              <a:buNone/>
            </a:pPr>
            <a:r>
              <a:rPr lang="en-US" sz="1000" b="1" dirty="0" smtClean="0">
                <a:solidFill>
                  <a:schemeClr val="tx1"/>
                </a:solidFill>
                <a:ea typeface="Roboto"/>
                <a:cs typeface="Roboto"/>
                <a:sym typeface="Roboto"/>
              </a:rPr>
              <a:t>Time for a deeper analysis:</a:t>
            </a:r>
          </a:p>
          <a:p>
            <a:pPr lvl="0" indent="-304800">
              <a:buSzPts val="1200"/>
              <a:buFont typeface="Roboto"/>
              <a:buChar char="●"/>
            </a:pPr>
            <a:r>
              <a:rPr lang="en-US" sz="1000" dirty="0" smtClean="0">
                <a:solidFill>
                  <a:schemeClr val="tx1"/>
                </a:solidFill>
                <a:ea typeface="Roboto"/>
                <a:cs typeface="Roboto"/>
                <a:sym typeface="Roboto"/>
              </a:rPr>
              <a:t>The </a:t>
            </a:r>
            <a:r>
              <a:rPr lang="en-US" sz="1000" dirty="0">
                <a:solidFill>
                  <a:schemeClr val="tx1"/>
                </a:solidFill>
                <a:ea typeface="Roboto"/>
                <a:cs typeface="Roboto"/>
                <a:sym typeface="Roboto"/>
              </a:rPr>
              <a:t>low Google search results seem to point to limited prior knowledge of </a:t>
            </a:r>
            <a:r>
              <a:rPr lang="en-US" sz="1000" dirty="0" err="1">
                <a:solidFill>
                  <a:schemeClr val="tx1"/>
                </a:solidFill>
                <a:ea typeface="Roboto"/>
                <a:cs typeface="Roboto"/>
                <a:sym typeface="Roboto"/>
              </a:rPr>
              <a:t>CoolTshirts</a:t>
            </a:r>
            <a:r>
              <a:rPr lang="en-US" sz="1000" dirty="0">
                <a:solidFill>
                  <a:schemeClr val="tx1"/>
                </a:solidFill>
                <a:ea typeface="Roboto"/>
                <a:cs typeface="Roboto"/>
                <a:sym typeface="Roboto"/>
              </a:rPr>
              <a:t> without prompting by first touches. We should probably focus on ads </a:t>
            </a:r>
            <a:r>
              <a:rPr lang="en-US" sz="1000" dirty="0" smtClean="0">
                <a:solidFill>
                  <a:schemeClr val="tx1"/>
                </a:solidFill>
                <a:ea typeface="Roboto"/>
                <a:cs typeface="Roboto"/>
                <a:sym typeface="Roboto"/>
              </a:rPr>
              <a:t>that </a:t>
            </a:r>
            <a:r>
              <a:rPr lang="en-US" sz="1000" dirty="0">
                <a:solidFill>
                  <a:schemeClr val="tx1"/>
                </a:solidFill>
                <a:ea typeface="Roboto"/>
                <a:cs typeface="Roboto"/>
                <a:sym typeface="Roboto"/>
              </a:rPr>
              <a:t>boost awareness. </a:t>
            </a:r>
            <a:r>
              <a:rPr lang="en-US" sz="1000" dirty="0" smtClean="0">
                <a:solidFill>
                  <a:schemeClr val="tx1"/>
                </a:solidFill>
                <a:ea typeface="Roboto"/>
                <a:cs typeface="Roboto"/>
                <a:sym typeface="Roboto"/>
              </a:rPr>
              <a:t>We will elect to keep the 3 sources that boost awareness: </a:t>
            </a:r>
            <a:r>
              <a:rPr lang="en-US" sz="1000" b="1" dirty="0" err="1" smtClean="0">
                <a:solidFill>
                  <a:schemeClr val="tx1"/>
                </a:solidFill>
                <a:ea typeface="Roboto"/>
                <a:cs typeface="Roboto"/>
                <a:sym typeface="Roboto"/>
              </a:rPr>
              <a:t>Buzzfeed</a:t>
            </a:r>
            <a:r>
              <a:rPr lang="en-US" sz="1000" dirty="0" smtClean="0">
                <a:solidFill>
                  <a:schemeClr val="tx1"/>
                </a:solidFill>
                <a:ea typeface="Roboto"/>
                <a:cs typeface="Roboto"/>
                <a:sym typeface="Roboto"/>
              </a:rPr>
              <a:t>,</a:t>
            </a:r>
            <a:r>
              <a:rPr lang="en-US" sz="1000" b="1" dirty="0" smtClean="0">
                <a:solidFill>
                  <a:schemeClr val="tx1"/>
                </a:solidFill>
                <a:ea typeface="Roboto"/>
                <a:cs typeface="Roboto"/>
                <a:sym typeface="Roboto"/>
              </a:rPr>
              <a:t> NY Times</a:t>
            </a:r>
            <a:r>
              <a:rPr lang="en-US" sz="1000" dirty="0" smtClean="0">
                <a:solidFill>
                  <a:schemeClr val="tx1"/>
                </a:solidFill>
                <a:ea typeface="Roboto"/>
                <a:cs typeface="Roboto"/>
                <a:sym typeface="Roboto"/>
              </a:rPr>
              <a:t>,</a:t>
            </a:r>
            <a:r>
              <a:rPr lang="en-US" sz="1000" b="1" dirty="0" smtClean="0">
                <a:solidFill>
                  <a:schemeClr val="tx1"/>
                </a:solidFill>
                <a:ea typeface="Roboto"/>
                <a:cs typeface="Roboto"/>
                <a:sym typeface="Roboto"/>
              </a:rPr>
              <a:t> </a:t>
            </a:r>
            <a:r>
              <a:rPr lang="en-US" sz="1000" dirty="0" smtClean="0">
                <a:solidFill>
                  <a:schemeClr val="tx1"/>
                </a:solidFill>
                <a:ea typeface="Roboto"/>
                <a:cs typeface="Roboto"/>
                <a:sym typeface="Roboto"/>
              </a:rPr>
              <a:t>and </a:t>
            </a:r>
            <a:r>
              <a:rPr lang="en-US" sz="1000" b="1" dirty="0" smtClean="0">
                <a:solidFill>
                  <a:schemeClr val="tx1"/>
                </a:solidFill>
                <a:ea typeface="Roboto"/>
                <a:cs typeface="Roboto"/>
                <a:sym typeface="Roboto"/>
              </a:rPr>
              <a:t>Medium</a:t>
            </a:r>
            <a:r>
              <a:rPr lang="en-US" sz="1000" dirty="0" smtClean="0">
                <a:solidFill>
                  <a:schemeClr val="tx1"/>
                </a:solidFill>
                <a:ea typeface="Roboto"/>
                <a:cs typeface="Roboto"/>
                <a:sym typeface="Roboto"/>
              </a:rPr>
              <a:t>. Perhaps they will boost non-sponsored searches, which may be more lucrative due to not tapping the marketing budget and having proven to generate some sales.</a:t>
            </a:r>
            <a:endParaRPr lang="en-US" sz="1000" dirty="0">
              <a:solidFill>
                <a:schemeClr val="tx1"/>
              </a:solidFill>
              <a:ea typeface="Roboto"/>
              <a:cs typeface="Roboto"/>
              <a:sym typeface="Roboto"/>
            </a:endParaRPr>
          </a:p>
          <a:p>
            <a:pPr lvl="0" indent="-304800">
              <a:buSzPts val="1200"/>
              <a:buFont typeface="Roboto"/>
              <a:buChar char="●"/>
            </a:pPr>
            <a:r>
              <a:rPr lang="en-US" sz="1000" dirty="0">
                <a:solidFill>
                  <a:schemeClr val="tx1"/>
                </a:solidFill>
                <a:ea typeface="Roboto"/>
                <a:cs typeface="Roboto"/>
                <a:sym typeface="Roboto"/>
              </a:rPr>
              <a:t>Two retargeting sources use email. We aren’t sure how the email is collected, or if the emails have some kind of synergy in reminding potential customers. This could affect our decision. However, without this information, we will proceed with the info we have and assume a degree of </a:t>
            </a:r>
            <a:r>
              <a:rPr lang="en-US" sz="1000" dirty="0" smtClean="0">
                <a:solidFill>
                  <a:schemeClr val="tx1"/>
                </a:solidFill>
                <a:ea typeface="Roboto"/>
                <a:cs typeface="Roboto"/>
                <a:sym typeface="Roboto"/>
              </a:rPr>
              <a:t>independence.</a:t>
            </a:r>
          </a:p>
          <a:p>
            <a:pPr lvl="0" indent="-304800">
              <a:buSzPts val="1200"/>
              <a:buFont typeface="Roboto"/>
              <a:buChar char="●"/>
            </a:pPr>
            <a:r>
              <a:rPr lang="en-US" sz="1000" dirty="0" smtClean="0">
                <a:solidFill>
                  <a:schemeClr val="tx1"/>
                </a:solidFill>
                <a:ea typeface="Roboto"/>
                <a:cs typeface="Roboto"/>
                <a:sym typeface="Roboto"/>
              </a:rPr>
              <a:t>Thus</a:t>
            </a:r>
            <a:r>
              <a:rPr lang="en-US" sz="1000" dirty="0">
                <a:solidFill>
                  <a:schemeClr val="tx1"/>
                </a:solidFill>
                <a:ea typeface="Roboto"/>
                <a:cs typeface="Roboto"/>
                <a:sym typeface="Roboto"/>
              </a:rPr>
              <a:t>, we can simply cut the </a:t>
            </a:r>
            <a:r>
              <a:rPr lang="en-US" sz="1000" b="1" dirty="0">
                <a:solidFill>
                  <a:schemeClr val="tx1"/>
                </a:solidFill>
                <a:ea typeface="Roboto"/>
                <a:cs typeface="Roboto"/>
                <a:sym typeface="Roboto"/>
              </a:rPr>
              <a:t>retargeting campaign</a:t>
            </a:r>
            <a:r>
              <a:rPr lang="en-US" sz="1000" dirty="0">
                <a:solidFill>
                  <a:schemeClr val="tx1"/>
                </a:solidFill>
                <a:ea typeface="Roboto"/>
                <a:cs typeface="Roboto"/>
                <a:sym typeface="Roboto"/>
              </a:rPr>
              <a:t>, as at 15%, it is the lowest performing of the campaigns in generating last </a:t>
            </a:r>
            <a:r>
              <a:rPr lang="en-US" sz="1000" dirty="0" smtClean="0">
                <a:solidFill>
                  <a:schemeClr val="tx1"/>
                </a:solidFill>
                <a:ea typeface="Roboto"/>
                <a:cs typeface="Roboto"/>
                <a:sym typeface="Roboto"/>
              </a:rPr>
              <a:t>touches.</a:t>
            </a:r>
          </a:p>
          <a:p>
            <a:pPr lvl="0" indent="-304800">
              <a:buSzPts val="1200"/>
              <a:buFont typeface="Roboto"/>
              <a:buChar char="●"/>
            </a:pPr>
            <a:r>
              <a:rPr lang="en-US" sz="1000" dirty="0" smtClean="0">
                <a:solidFill>
                  <a:schemeClr val="tx1"/>
                </a:solidFill>
                <a:ea typeface="Roboto"/>
                <a:cs typeface="Roboto"/>
                <a:sym typeface="Roboto"/>
              </a:rPr>
              <a:t>If possible, investing in making the 3 first touch campaigns also generate last touches could save resources due to their huge reach.</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20397930"/>
              </p:ext>
            </p:extLst>
          </p:nvPr>
        </p:nvGraphicFramePr>
        <p:xfrm>
          <a:off x="246428" y="2322151"/>
          <a:ext cx="8644032" cy="2806092"/>
        </p:xfrm>
        <a:graphic>
          <a:graphicData uri="http://schemas.openxmlformats.org/drawingml/2006/table">
            <a:tbl>
              <a:tblPr firstRow="1" bandRow="1">
                <a:tableStyleId>{8628B589-4659-4227-9C68-565DD4A46BFE}</a:tableStyleId>
              </a:tblPr>
              <a:tblGrid>
                <a:gridCol w="1080504"/>
                <a:gridCol w="1080504"/>
                <a:gridCol w="1080504"/>
                <a:gridCol w="1080504"/>
                <a:gridCol w="1080504"/>
                <a:gridCol w="1080504"/>
                <a:gridCol w="1080504"/>
                <a:gridCol w="1080504"/>
              </a:tblGrid>
              <a:tr h="268582">
                <a:tc>
                  <a:txBody>
                    <a:bodyPr/>
                    <a:lstStyle/>
                    <a:p>
                      <a:r>
                        <a:rPr lang="en-US" sz="900" b="1" dirty="0" smtClean="0">
                          <a:solidFill>
                            <a:schemeClr val="bg1"/>
                          </a:solidFill>
                        </a:rPr>
                        <a:t>Source</a:t>
                      </a:r>
                      <a:endParaRPr lang="en-US" sz="900" b="1" dirty="0">
                        <a:solidFill>
                          <a:schemeClr val="bg1"/>
                        </a:solidFill>
                      </a:endParaRPr>
                    </a:p>
                  </a:txBody>
                  <a:tcPr>
                    <a:solidFill>
                      <a:schemeClr val="accent2">
                        <a:lumMod val="60000"/>
                        <a:lumOff val="40000"/>
                      </a:schemeClr>
                    </a:solidFill>
                  </a:tcPr>
                </a:tc>
                <a:tc>
                  <a:txBody>
                    <a:bodyPr/>
                    <a:lstStyle/>
                    <a:p>
                      <a:r>
                        <a:rPr lang="en-US" sz="800" b="1" dirty="0" smtClean="0">
                          <a:solidFill>
                            <a:schemeClr val="bg1"/>
                          </a:solidFill>
                        </a:rPr>
                        <a:t>Campaign</a:t>
                      </a:r>
                      <a:endParaRPr lang="en-US" sz="800" b="1" dirty="0">
                        <a:solidFill>
                          <a:schemeClr val="bg1"/>
                        </a:solidFill>
                      </a:endParaRPr>
                    </a:p>
                  </a:txBody>
                  <a:tcPr>
                    <a:solidFill>
                      <a:schemeClr val="accent2">
                        <a:lumMod val="60000"/>
                        <a:lumOff val="40000"/>
                      </a:schemeClr>
                    </a:solidFill>
                  </a:tcPr>
                </a:tc>
                <a:tc>
                  <a:txBody>
                    <a:bodyPr/>
                    <a:lstStyle/>
                    <a:p>
                      <a:r>
                        <a:rPr lang="en-US" sz="800" b="1" smtClean="0">
                          <a:solidFill>
                            <a:schemeClr val="bg1"/>
                          </a:solidFill>
                        </a:rPr>
                        <a:t>1</a:t>
                      </a:r>
                      <a:r>
                        <a:rPr lang="en-US" sz="800" b="1" baseline="30000" smtClean="0">
                          <a:solidFill>
                            <a:schemeClr val="bg1"/>
                          </a:solidFill>
                        </a:rPr>
                        <a:t>st</a:t>
                      </a:r>
                      <a:r>
                        <a:rPr lang="en-US" sz="800" b="1" smtClean="0">
                          <a:solidFill>
                            <a:schemeClr val="bg1"/>
                          </a:solidFill>
                        </a:rPr>
                        <a:t> Touches</a:t>
                      </a:r>
                      <a:endParaRPr lang="en-US" sz="800" b="1" dirty="0">
                        <a:solidFill>
                          <a:schemeClr val="bg1"/>
                        </a:solidFill>
                      </a:endParaRPr>
                    </a:p>
                  </a:txBody>
                  <a:tcPr>
                    <a:solidFill>
                      <a:schemeClr val="accent2">
                        <a:lumMod val="60000"/>
                        <a:lumOff val="40000"/>
                      </a:schemeClr>
                    </a:solidFill>
                  </a:tcPr>
                </a:tc>
                <a:tc>
                  <a:txBody>
                    <a:bodyPr/>
                    <a:lstStyle/>
                    <a:p>
                      <a:r>
                        <a:rPr lang="en-US" sz="800" b="1" dirty="0" smtClean="0">
                          <a:solidFill>
                            <a:schemeClr val="bg1"/>
                          </a:solidFill>
                        </a:rPr>
                        <a:t>Percent</a:t>
                      </a:r>
                      <a:r>
                        <a:rPr lang="en-US" sz="800" b="1" baseline="0" dirty="0" smtClean="0">
                          <a:solidFill>
                            <a:schemeClr val="bg1"/>
                          </a:solidFill>
                        </a:rPr>
                        <a:t> </a:t>
                      </a:r>
                      <a:r>
                        <a:rPr lang="en-US" sz="800" b="1" dirty="0" smtClean="0">
                          <a:solidFill>
                            <a:schemeClr val="bg1"/>
                          </a:solidFill>
                        </a:rPr>
                        <a:t> of 1</a:t>
                      </a:r>
                      <a:r>
                        <a:rPr lang="en-US" sz="800" b="1" baseline="30000" dirty="0" smtClean="0">
                          <a:solidFill>
                            <a:schemeClr val="bg1"/>
                          </a:solidFill>
                        </a:rPr>
                        <a:t>st</a:t>
                      </a:r>
                      <a:r>
                        <a:rPr lang="en-US" sz="800" b="1" dirty="0" smtClean="0">
                          <a:solidFill>
                            <a:schemeClr val="bg1"/>
                          </a:solidFill>
                        </a:rPr>
                        <a:t>  Touches</a:t>
                      </a:r>
                      <a:endParaRPr lang="en-US" sz="800" b="1" dirty="0">
                        <a:solidFill>
                          <a:schemeClr val="bg1"/>
                        </a:solidFill>
                      </a:endParaRPr>
                    </a:p>
                  </a:txBody>
                  <a:tcPr>
                    <a:solidFill>
                      <a:schemeClr val="accent2">
                        <a:lumMod val="60000"/>
                        <a:lumOff val="40000"/>
                      </a:schemeClr>
                    </a:solidFill>
                  </a:tcPr>
                </a:tc>
                <a:tc>
                  <a:txBody>
                    <a:bodyPr/>
                    <a:lstStyle/>
                    <a:p>
                      <a:r>
                        <a:rPr lang="en-US" sz="800" b="1" dirty="0" smtClean="0">
                          <a:solidFill>
                            <a:schemeClr val="bg1"/>
                          </a:solidFill>
                        </a:rPr>
                        <a:t>Last Touches</a:t>
                      </a:r>
                      <a:endParaRPr lang="en-US" sz="800" b="1" dirty="0">
                        <a:solidFill>
                          <a:schemeClr val="bg1"/>
                        </a:solidFill>
                      </a:endParaRPr>
                    </a:p>
                  </a:txBody>
                  <a:tcPr>
                    <a:solidFill>
                      <a:schemeClr val="accent2">
                        <a:lumMod val="60000"/>
                        <a:lumOff val="40000"/>
                      </a:schemeClr>
                    </a:solidFill>
                  </a:tcPr>
                </a:tc>
                <a:tc>
                  <a:txBody>
                    <a:bodyPr/>
                    <a:lstStyle/>
                    <a:p>
                      <a:r>
                        <a:rPr lang="en-US" sz="800" b="1" smtClean="0">
                          <a:solidFill>
                            <a:schemeClr val="bg1"/>
                          </a:solidFill>
                        </a:rPr>
                        <a:t>Percent</a:t>
                      </a:r>
                      <a:r>
                        <a:rPr lang="en-US" sz="800" b="1" baseline="0" smtClean="0">
                          <a:solidFill>
                            <a:schemeClr val="bg1"/>
                          </a:solidFill>
                        </a:rPr>
                        <a:t> </a:t>
                      </a:r>
                      <a:r>
                        <a:rPr lang="en-US" sz="800" b="1" smtClean="0">
                          <a:solidFill>
                            <a:schemeClr val="bg1"/>
                          </a:solidFill>
                        </a:rPr>
                        <a:t> of Last Touches</a:t>
                      </a:r>
                      <a:endParaRPr lang="en-US" sz="800" b="1" dirty="0">
                        <a:solidFill>
                          <a:schemeClr val="bg1"/>
                        </a:solidFill>
                      </a:endParaRPr>
                    </a:p>
                  </a:txBody>
                  <a:tcPr>
                    <a:solidFill>
                      <a:schemeClr val="accent2">
                        <a:lumMod val="60000"/>
                        <a:lumOff val="40000"/>
                      </a:schemeClr>
                    </a:solidFill>
                  </a:tcPr>
                </a:tc>
                <a:tc>
                  <a:txBody>
                    <a:bodyPr/>
                    <a:lstStyle/>
                    <a:p>
                      <a:r>
                        <a:rPr lang="en-US" sz="800" b="1" dirty="0" smtClean="0">
                          <a:solidFill>
                            <a:schemeClr val="bg1"/>
                          </a:solidFill>
                        </a:rPr>
                        <a:t>Purchases</a:t>
                      </a:r>
                      <a:endParaRPr lang="en-US" sz="800" b="1" dirty="0">
                        <a:solidFill>
                          <a:schemeClr val="bg1"/>
                        </a:solidFill>
                      </a:endParaRPr>
                    </a:p>
                  </a:txBody>
                  <a:tcPr>
                    <a:solidFill>
                      <a:schemeClr val="accent2">
                        <a:lumMod val="60000"/>
                        <a:lumOff val="40000"/>
                      </a:schemeClr>
                    </a:solidFill>
                  </a:tcPr>
                </a:tc>
                <a:tc>
                  <a:txBody>
                    <a:bodyPr/>
                    <a:lstStyle/>
                    <a:p>
                      <a:r>
                        <a:rPr lang="en-US" sz="800" b="1" dirty="0" smtClean="0">
                          <a:solidFill>
                            <a:schemeClr val="bg1"/>
                          </a:solidFill>
                        </a:rPr>
                        <a:t>Percent  of Purchases</a:t>
                      </a:r>
                      <a:endParaRPr lang="en-US" sz="800" b="1" dirty="0">
                        <a:solidFill>
                          <a:schemeClr val="bg1"/>
                        </a:solidFill>
                      </a:endParaRPr>
                    </a:p>
                  </a:txBody>
                  <a:tcPr>
                    <a:solidFill>
                      <a:schemeClr val="accent2">
                        <a:lumMod val="60000"/>
                        <a:lumOff val="40000"/>
                      </a:schemeClr>
                    </a:solidFill>
                  </a:tcPr>
                </a:tc>
              </a:tr>
              <a:tr h="268582">
                <a:tc>
                  <a:txBody>
                    <a:bodyPr/>
                    <a:lstStyle/>
                    <a:p>
                      <a:r>
                        <a:rPr lang="en-US" sz="900" dirty="0" err="1" smtClean="0"/>
                        <a:t>google</a:t>
                      </a:r>
                      <a:endParaRPr lang="en-US" sz="900" dirty="0"/>
                    </a:p>
                  </a:txBody>
                  <a:tcPr/>
                </a:tc>
                <a:tc>
                  <a:txBody>
                    <a:bodyPr/>
                    <a:lstStyle/>
                    <a:p>
                      <a:r>
                        <a:rPr lang="en-US" sz="800" dirty="0" smtClean="0"/>
                        <a:t>cool-</a:t>
                      </a:r>
                      <a:r>
                        <a:rPr lang="en-US" sz="800" dirty="0" err="1" smtClean="0"/>
                        <a:t>tshirts</a:t>
                      </a:r>
                      <a:r>
                        <a:rPr lang="en-US" sz="800" dirty="0" smtClean="0"/>
                        <a:t>-search</a:t>
                      </a:r>
                      <a:endParaRPr lang="en-US" sz="800" dirty="0"/>
                    </a:p>
                  </a:txBody>
                  <a:tcPr/>
                </a:tc>
                <a:tc>
                  <a:txBody>
                    <a:bodyPr/>
                    <a:lstStyle/>
                    <a:p>
                      <a:r>
                        <a:rPr lang="en-US" sz="800" dirty="0" smtClean="0"/>
                        <a:t>169</a:t>
                      </a:r>
                      <a:endParaRPr lang="en-US" sz="800" dirty="0"/>
                    </a:p>
                  </a:txBody>
                  <a:tcPr/>
                </a:tc>
                <a:tc>
                  <a:txBody>
                    <a:bodyPr/>
                    <a:lstStyle/>
                    <a:p>
                      <a:r>
                        <a:rPr lang="en-US" sz="800" dirty="0" smtClean="0"/>
                        <a:t>9%</a:t>
                      </a:r>
                      <a:endParaRPr lang="en-US" sz="800" dirty="0"/>
                    </a:p>
                  </a:txBody>
                  <a:tcPr/>
                </a:tc>
                <a:tc>
                  <a:txBody>
                    <a:bodyPr/>
                    <a:lstStyle/>
                    <a:p>
                      <a:r>
                        <a:rPr lang="en-US" sz="800" dirty="0" smtClean="0"/>
                        <a:t>60</a:t>
                      </a:r>
                      <a:endParaRPr lang="en-US" sz="800" dirty="0"/>
                    </a:p>
                  </a:txBody>
                  <a:tcPr/>
                </a:tc>
                <a:tc>
                  <a:txBody>
                    <a:bodyPr/>
                    <a:lstStyle/>
                    <a:p>
                      <a:r>
                        <a:rPr lang="en-US" sz="800" dirty="0" smtClean="0"/>
                        <a:t>3%</a:t>
                      </a:r>
                      <a:endParaRPr lang="en-US" sz="800" dirty="0"/>
                    </a:p>
                  </a:txBody>
                  <a:tcPr/>
                </a:tc>
                <a:tc>
                  <a:txBody>
                    <a:bodyPr/>
                    <a:lstStyle/>
                    <a:p>
                      <a:r>
                        <a:rPr lang="en-US" sz="800" dirty="0" smtClean="0"/>
                        <a:t>2</a:t>
                      </a:r>
                      <a:endParaRPr lang="en-US" sz="800" dirty="0"/>
                    </a:p>
                  </a:txBody>
                  <a:tcPr/>
                </a:tc>
                <a:tc>
                  <a:txBody>
                    <a:bodyPr/>
                    <a:lstStyle/>
                    <a:p>
                      <a:r>
                        <a:rPr lang="en-US" sz="800" dirty="0" smtClean="0"/>
                        <a:t>1%</a:t>
                      </a:r>
                      <a:endParaRPr lang="en-US" sz="800" dirty="0"/>
                    </a:p>
                  </a:txBody>
                  <a:tcPr/>
                </a:tc>
              </a:tr>
              <a:tr h="367062">
                <a:tc>
                  <a:txBody>
                    <a:bodyPr/>
                    <a:lstStyle/>
                    <a:p>
                      <a:r>
                        <a:rPr lang="en-US" sz="900" dirty="0" err="1" smtClean="0"/>
                        <a:t>nytimes</a:t>
                      </a:r>
                      <a:endParaRPr lang="en-US" sz="900" dirty="0"/>
                    </a:p>
                  </a:txBody>
                  <a:tcPr>
                    <a:solidFill>
                      <a:srgbClr val="3366FF"/>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getting-to-know</a:t>
                      </a:r>
                      <a:r>
                        <a:rPr lang="en-US" sz="800" baseline="0" dirty="0" smtClean="0"/>
                        <a:t>-cool-</a:t>
                      </a:r>
                      <a:r>
                        <a:rPr lang="en-US" sz="800" baseline="0" dirty="0" err="1" smtClean="0"/>
                        <a:t>tshirts</a:t>
                      </a:r>
                      <a:endParaRPr lang="en-US" sz="800" dirty="0" smtClean="0"/>
                    </a:p>
                  </a:txBody>
                  <a:tcPr>
                    <a:solidFill>
                      <a:srgbClr val="3366FF"/>
                    </a:solidFill>
                  </a:tcPr>
                </a:tc>
                <a:tc>
                  <a:txBody>
                    <a:bodyPr/>
                    <a:lstStyle/>
                    <a:p>
                      <a:r>
                        <a:rPr lang="en-US" sz="800" dirty="0" smtClean="0"/>
                        <a:t>612</a:t>
                      </a:r>
                      <a:endParaRPr lang="en-US" sz="800" dirty="0"/>
                    </a:p>
                  </a:txBody>
                  <a:tcPr/>
                </a:tc>
                <a:tc>
                  <a:txBody>
                    <a:bodyPr/>
                    <a:lstStyle/>
                    <a:p>
                      <a:r>
                        <a:rPr lang="en-US" sz="800" dirty="0" smtClean="0"/>
                        <a:t>31%</a:t>
                      </a:r>
                      <a:endParaRPr lang="en-US" sz="800" dirty="0"/>
                    </a:p>
                  </a:txBody>
                  <a:tcPr>
                    <a:solidFill>
                      <a:srgbClr val="3366FF"/>
                    </a:solidFill>
                  </a:tcPr>
                </a:tc>
                <a:tc>
                  <a:txBody>
                    <a:bodyPr/>
                    <a:lstStyle/>
                    <a:p>
                      <a:r>
                        <a:rPr lang="en-US" sz="800" dirty="0" smtClean="0"/>
                        <a:t>232</a:t>
                      </a:r>
                      <a:endParaRPr lang="en-US" sz="800" dirty="0"/>
                    </a:p>
                  </a:txBody>
                  <a:tcPr/>
                </a:tc>
                <a:tc>
                  <a:txBody>
                    <a:bodyPr/>
                    <a:lstStyle/>
                    <a:p>
                      <a:r>
                        <a:rPr lang="en-US" sz="800" dirty="0" smtClean="0"/>
                        <a:t>12%</a:t>
                      </a:r>
                      <a:endParaRPr lang="en-US" sz="800" dirty="0"/>
                    </a:p>
                  </a:txBody>
                  <a:tcPr/>
                </a:tc>
                <a:tc>
                  <a:txBody>
                    <a:bodyPr/>
                    <a:lstStyle/>
                    <a:p>
                      <a:r>
                        <a:rPr lang="en-US" sz="800" dirty="0" smtClean="0"/>
                        <a:t>9</a:t>
                      </a:r>
                      <a:endParaRPr lang="en-US" sz="800" dirty="0"/>
                    </a:p>
                  </a:txBody>
                  <a:tcPr/>
                </a:tc>
                <a:tc>
                  <a:txBody>
                    <a:bodyPr/>
                    <a:lstStyle/>
                    <a:p>
                      <a:r>
                        <a:rPr lang="en-US" sz="800" dirty="0" smtClean="0"/>
                        <a:t>2%</a:t>
                      </a:r>
                      <a:endParaRPr lang="en-US" sz="800" dirty="0"/>
                    </a:p>
                  </a:txBody>
                  <a:tcPr/>
                </a:tc>
              </a:tr>
              <a:tr h="367062">
                <a:tc>
                  <a:txBody>
                    <a:bodyPr/>
                    <a:lstStyle/>
                    <a:p>
                      <a:r>
                        <a:rPr lang="en-US" sz="900" dirty="0" smtClean="0"/>
                        <a:t>medium</a:t>
                      </a:r>
                      <a:endParaRPr lang="en-US" sz="900" dirty="0"/>
                    </a:p>
                  </a:txBody>
                  <a:tcPr>
                    <a:solidFill>
                      <a:srgbClr val="3366FF"/>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interview-with-cool-</a:t>
                      </a:r>
                      <a:r>
                        <a:rPr lang="en-US" sz="800" dirty="0" err="1" smtClean="0"/>
                        <a:t>tshirts</a:t>
                      </a:r>
                      <a:r>
                        <a:rPr lang="en-US" sz="800" dirty="0" smtClean="0"/>
                        <a:t>-founder</a:t>
                      </a:r>
                    </a:p>
                  </a:txBody>
                  <a:tcPr>
                    <a:solidFill>
                      <a:srgbClr val="3366FF"/>
                    </a:solidFill>
                  </a:tcPr>
                </a:tc>
                <a:tc>
                  <a:txBody>
                    <a:bodyPr/>
                    <a:lstStyle/>
                    <a:p>
                      <a:r>
                        <a:rPr lang="en-US" sz="800" dirty="0" smtClean="0"/>
                        <a:t>576</a:t>
                      </a:r>
                      <a:endParaRPr lang="en-US" sz="800" dirty="0"/>
                    </a:p>
                  </a:txBody>
                  <a:tcPr/>
                </a:tc>
                <a:tc>
                  <a:txBody>
                    <a:bodyPr/>
                    <a:lstStyle/>
                    <a:p>
                      <a:r>
                        <a:rPr lang="en-US" sz="800" dirty="0" smtClean="0"/>
                        <a:t>31%</a:t>
                      </a:r>
                      <a:endParaRPr lang="en-US" sz="800" dirty="0"/>
                    </a:p>
                  </a:txBody>
                  <a:tcPr>
                    <a:solidFill>
                      <a:srgbClr val="3366FF"/>
                    </a:solidFill>
                  </a:tcPr>
                </a:tc>
                <a:tc>
                  <a:txBody>
                    <a:bodyPr/>
                    <a:lstStyle/>
                    <a:p>
                      <a:r>
                        <a:rPr lang="en-US" sz="800" dirty="0" smtClean="0"/>
                        <a:t>232</a:t>
                      </a:r>
                      <a:endParaRPr lang="en-US" sz="800" dirty="0"/>
                    </a:p>
                  </a:txBody>
                  <a:tcPr/>
                </a:tc>
                <a:tc>
                  <a:txBody>
                    <a:bodyPr/>
                    <a:lstStyle/>
                    <a:p>
                      <a:r>
                        <a:rPr lang="en-US" sz="800" dirty="0" smtClean="0"/>
                        <a:t>12</a:t>
                      </a:r>
                      <a:endParaRPr lang="en-US" sz="800" dirty="0"/>
                    </a:p>
                  </a:txBody>
                  <a:tcPr/>
                </a:tc>
                <a:tc>
                  <a:txBody>
                    <a:bodyPr/>
                    <a:lstStyle/>
                    <a:p>
                      <a:r>
                        <a:rPr lang="en-US" sz="800" dirty="0" smtClean="0"/>
                        <a:t>9</a:t>
                      </a:r>
                      <a:endParaRPr lang="en-US" sz="800" dirty="0"/>
                    </a:p>
                  </a:txBody>
                  <a:tcPr/>
                </a:tc>
                <a:tc>
                  <a:txBody>
                    <a:bodyPr/>
                    <a:lstStyle/>
                    <a:p>
                      <a:r>
                        <a:rPr lang="en-US" sz="800" dirty="0" smtClean="0"/>
                        <a:t>2%</a:t>
                      </a:r>
                      <a:endParaRPr lang="en-US" sz="800" dirty="0"/>
                    </a:p>
                  </a:txBody>
                  <a:tcPr/>
                </a:tc>
              </a:tr>
              <a:tr h="210565">
                <a:tc>
                  <a:txBody>
                    <a:bodyPr/>
                    <a:lstStyle/>
                    <a:p>
                      <a:r>
                        <a:rPr lang="en-US" sz="900" dirty="0" err="1" smtClean="0"/>
                        <a:t>google</a:t>
                      </a:r>
                      <a:endParaRPr lang="en-US" sz="900" dirty="0"/>
                    </a:p>
                  </a:txBody>
                  <a:tcPr/>
                </a:tc>
                <a:tc>
                  <a:txBody>
                    <a:bodyPr/>
                    <a:lstStyle/>
                    <a:p>
                      <a:r>
                        <a:rPr lang="en-US" sz="800" dirty="0" smtClean="0"/>
                        <a:t>paid-search</a:t>
                      </a:r>
                      <a:endParaRPr lang="en-US" sz="800" dirty="0"/>
                    </a:p>
                  </a:txBody>
                  <a:tcPr/>
                </a:tc>
                <a:tc>
                  <a:txBody>
                    <a:bodyPr/>
                    <a:lstStyle/>
                    <a:p>
                      <a:r>
                        <a:rPr lang="en-US" sz="800" dirty="0" smtClean="0"/>
                        <a:t>0</a:t>
                      </a:r>
                      <a:endParaRPr lang="en-US" sz="800" dirty="0"/>
                    </a:p>
                  </a:txBody>
                  <a:tcPr/>
                </a:tc>
                <a:tc>
                  <a:txBody>
                    <a:bodyPr/>
                    <a:lstStyle/>
                    <a:p>
                      <a:r>
                        <a:rPr lang="en-US" sz="800" dirty="0" smtClean="0"/>
                        <a:t>0%</a:t>
                      </a:r>
                      <a:endParaRPr lang="en-US" sz="800" dirty="0"/>
                    </a:p>
                  </a:txBody>
                  <a:tcPr/>
                </a:tc>
                <a:tc>
                  <a:txBody>
                    <a:bodyPr/>
                    <a:lstStyle/>
                    <a:p>
                      <a:r>
                        <a:rPr lang="en-US" sz="800" dirty="0" smtClean="0"/>
                        <a:t>178</a:t>
                      </a:r>
                      <a:endParaRPr lang="en-US" sz="800" dirty="0"/>
                    </a:p>
                  </a:txBody>
                  <a:tcPr/>
                </a:tc>
                <a:tc>
                  <a:txBody>
                    <a:bodyPr/>
                    <a:lstStyle/>
                    <a:p>
                      <a:r>
                        <a:rPr lang="en-US" sz="800" dirty="0" smtClean="0"/>
                        <a:t>9%</a:t>
                      </a:r>
                      <a:endParaRPr lang="en-US" sz="800" dirty="0"/>
                    </a:p>
                  </a:txBody>
                  <a:tcPr/>
                </a:tc>
                <a:tc>
                  <a:txBody>
                    <a:bodyPr/>
                    <a:lstStyle/>
                    <a:p>
                      <a:r>
                        <a:rPr lang="en-US" sz="800" dirty="0" smtClean="0"/>
                        <a:t>52</a:t>
                      </a:r>
                      <a:endParaRPr lang="en-US" sz="800" dirty="0"/>
                    </a:p>
                  </a:txBody>
                  <a:tcPr/>
                </a:tc>
                <a:tc>
                  <a:txBody>
                    <a:bodyPr/>
                    <a:lstStyle/>
                    <a:p>
                      <a:r>
                        <a:rPr lang="en-US" sz="800" dirty="0" smtClean="0"/>
                        <a:t>14%</a:t>
                      </a:r>
                      <a:endParaRPr lang="en-US" sz="800" dirty="0"/>
                    </a:p>
                  </a:txBody>
                  <a:tcPr/>
                </a:tc>
              </a:tr>
              <a:tr h="268582">
                <a:tc>
                  <a:txBody>
                    <a:bodyPr/>
                    <a:lstStyle/>
                    <a:p>
                      <a:r>
                        <a:rPr lang="en-US" sz="900" dirty="0" err="1" smtClean="0"/>
                        <a:t>facebook</a:t>
                      </a:r>
                      <a:endParaRPr lang="en-US" sz="900" dirty="0"/>
                    </a:p>
                  </a:txBody>
                  <a:tcPr>
                    <a:solidFill>
                      <a:schemeClr val="accent5">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retargeting</a:t>
                      </a:r>
                      <a:r>
                        <a:rPr lang="en-US" sz="800" dirty="0" smtClean="0"/>
                        <a:t>-ad</a:t>
                      </a:r>
                    </a:p>
                  </a:txBody>
                  <a:tcPr>
                    <a:solidFill>
                      <a:schemeClr val="accent5">
                        <a:lumMod val="40000"/>
                        <a:lumOff val="60000"/>
                      </a:schemeClr>
                    </a:solidFill>
                  </a:tcPr>
                </a:tc>
                <a:tc>
                  <a:txBody>
                    <a:bodyPr/>
                    <a:lstStyle/>
                    <a:p>
                      <a:r>
                        <a:rPr lang="en-US" sz="800" dirty="0" smtClean="0"/>
                        <a:t>0</a:t>
                      </a:r>
                      <a:endParaRPr lang="en-US" sz="800" dirty="0"/>
                    </a:p>
                  </a:txBody>
                  <a:tcPr/>
                </a:tc>
                <a:tc>
                  <a:txBody>
                    <a:bodyPr/>
                    <a:lstStyle/>
                    <a:p>
                      <a:r>
                        <a:rPr lang="en-US" sz="800" dirty="0" smtClean="0"/>
                        <a:t>0%</a:t>
                      </a:r>
                      <a:endParaRPr lang="en-US" sz="800" dirty="0"/>
                    </a:p>
                  </a:txBody>
                  <a:tcPr/>
                </a:tc>
                <a:tc>
                  <a:txBody>
                    <a:bodyPr/>
                    <a:lstStyle/>
                    <a:p>
                      <a:r>
                        <a:rPr lang="en-US" sz="800" dirty="0" smtClean="0"/>
                        <a:t>443</a:t>
                      </a:r>
                      <a:endParaRPr lang="en-US" sz="800" dirty="0"/>
                    </a:p>
                  </a:txBody>
                  <a:tcPr/>
                </a:tc>
                <a:tc>
                  <a:txBody>
                    <a:bodyPr/>
                    <a:lstStyle/>
                    <a:p>
                      <a:r>
                        <a:rPr lang="en-US" sz="800" dirty="0" smtClean="0"/>
                        <a:t>22%</a:t>
                      </a:r>
                      <a:endParaRPr lang="en-US" sz="800" dirty="0"/>
                    </a:p>
                  </a:txBody>
                  <a:tcPr/>
                </a:tc>
                <a:tc>
                  <a:txBody>
                    <a:bodyPr/>
                    <a:lstStyle/>
                    <a:p>
                      <a:r>
                        <a:rPr lang="en-US" sz="800" dirty="0" smtClean="0"/>
                        <a:t>113</a:t>
                      </a:r>
                      <a:endParaRPr lang="en-US" sz="800" dirty="0"/>
                    </a:p>
                  </a:txBody>
                  <a:tcPr/>
                </a:tc>
                <a:tc>
                  <a:txBody>
                    <a:bodyPr/>
                    <a:lstStyle/>
                    <a:p>
                      <a:r>
                        <a:rPr lang="en-US" sz="800" dirty="0" smtClean="0"/>
                        <a:t>31%</a:t>
                      </a:r>
                      <a:endParaRPr lang="en-US" sz="800" dirty="0"/>
                    </a:p>
                  </a:txBody>
                  <a:tcPr>
                    <a:solidFill>
                      <a:srgbClr val="F5FF8D"/>
                    </a:solidFill>
                  </a:tcPr>
                </a:tc>
              </a:tr>
              <a:tr h="268582">
                <a:tc>
                  <a:txBody>
                    <a:bodyPr/>
                    <a:lstStyle/>
                    <a:p>
                      <a:r>
                        <a:rPr lang="en-US" sz="900" dirty="0" smtClean="0"/>
                        <a:t>email</a:t>
                      </a:r>
                      <a:endParaRPr lang="en-US" sz="900" dirty="0"/>
                    </a:p>
                  </a:txBody>
                  <a:tcPr>
                    <a:solidFill>
                      <a:srgbClr val="F5FF8D"/>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retargeting</a:t>
                      </a:r>
                      <a:r>
                        <a:rPr lang="en-US" sz="800" dirty="0" smtClean="0"/>
                        <a:t>-campaign</a:t>
                      </a:r>
                    </a:p>
                  </a:txBody>
                  <a:tcPr>
                    <a:solidFill>
                      <a:srgbClr val="F5FF8D"/>
                    </a:solidFill>
                  </a:tcPr>
                </a:tc>
                <a:tc>
                  <a:txBody>
                    <a:bodyPr/>
                    <a:lstStyle/>
                    <a:p>
                      <a:r>
                        <a:rPr lang="en-US" sz="800" dirty="0" smtClean="0"/>
                        <a:t>0</a:t>
                      </a:r>
                      <a:endParaRPr lang="en-US" sz="800" dirty="0"/>
                    </a:p>
                  </a:txBody>
                  <a:tcPr/>
                </a:tc>
                <a:tc>
                  <a:txBody>
                    <a:bodyPr/>
                    <a:lstStyle/>
                    <a:p>
                      <a:r>
                        <a:rPr lang="en-US" sz="800" dirty="0" smtClean="0"/>
                        <a:t>0%</a:t>
                      </a:r>
                      <a:endParaRPr lang="en-US" sz="800" dirty="0"/>
                    </a:p>
                  </a:txBody>
                  <a:tcPr/>
                </a:tc>
                <a:tc>
                  <a:txBody>
                    <a:bodyPr/>
                    <a:lstStyle/>
                    <a:p>
                      <a:r>
                        <a:rPr lang="en-US" sz="800" dirty="0" smtClean="0"/>
                        <a:t>245</a:t>
                      </a:r>
                      <a:endParaRPr lang="en-US" sz="800" dirty="0"/>
                    </a:p>
                  </a:txBody>
                  <a:tcPr/>
                </a:tc>
                <a:tc>
                  <a:txBody>
                    <a:bodyPr/>
                    <a:lstStyle/>
                    <a:p>
                      <a:r>
                        <a:rPr lang="en-US" sz="800" dirty="0" smtClean="0"/>
                        <a:t>12%</a:t>
                      </a:r>
                      <a:endParaRPr lang="en-US" sz="800" dirty="0"/>
                    </a:p>
                  </a:txBody>
                  <a:tcPr/>
                </a:tc>
                <a:tc>
                  <a:txBody>
                    <a:bodyPr/>
                    <a:lstStyle/>
                    <a:p>
                      <a:r>
                        <a:rPr lang="en-US" sz="800" dirty="0" smtClean="0"/>
                        <a:t>54</a:t>
                      </a:r>
                      <a:endParaRPr lang="en-US" sz="800" dirty="0"/>
                    </a:p>
                  </a:txBody>
                  <a:tcPr/>
                </a:tc>
                <a:tc>
                  <a:txBody>
                    <a:bodyPr/>
                    <a:lstStyle/>
                    <a:p>
                      <a:r>
                        <a:rPr lang="en-US" sz="800" dirty="0" smtClean="0"/>
                        <a:t>15%</a:t>
                      </a:r>
                      <a:endParaRPr lang="en-US" sz="800" dirty="0"/>
                    </a:p>
                  </a:txBody>
                  <a:tcPr>
                    <a:solidFill>
                      <a:srgbClr val="F5FF8D"/>
                    </a:solidFill>
                  </a:tcPr>
                </a:tc>
              </a:tr>
              <a:tr h="367062">
                <a:tc>
                  <a:txBody>
                    <a:bodyPr/>
                    <a:lstStyle/>
                    <a:p>
                      <a:r>
                        <a:rPr lang="en-US" sz="900" dirty="0" err="1" smtClean="0"/>
                        <a:t>buzzfeed</a:t>
                      </a:r>
                      <a:endParaRPr lang="en-US" sz="900" dirty="0"/>
                    </a:p>
                  </a:txBody>
                  <a:tcPr>
                    <a:solidFill>
                      <a:srgbClr val="3366FF"/>
                    </a:solidFill>
                  </a:tcPr>
                </a:tc>
                <a:tc>
                  <a:txBody>
                    <a:bodyPr/>
                    <a:lstStyle/>
                    <a:p>
                      <a:r>
                        <a:rPr lang="en-US" sz="800" dirty="0" smtClean="0"/>
                        <a:t>ten-crazy-cool-</a:t>
                      </a:r>
                      <a:r>
                        <a:rPr lang="en-US" sz="800" dirty="0" err="1" smtClean="0"/>
                        <a:t>tshirts</a:t>
                      </a:r>
                      <a:r>
                        <a:rPr lang="en-US" sz="800" dirty="0" smtClean="0"/>
                        <a:t>-facts</a:t>
                      </a:r>
                      <a:endParaRPr lang="en-US" sz="800" dirty="0"/>
                    </a:p>
                  </a:txBody>
                  <a:tcPr>
                    <a:solidFill>
                      <a:srgbClr val="3366FF"/>
                    </a:solidFill>
                  </a:tcPr>
                </a:tc>
                <a:tc>
                  <a:txBody>
                    <a:bodyPr/>
                    <a:lstStyle/>
                    <a:p>
                      <a:r>
                        <a:rPr lang="en-US" sz="800" dirty="0" smtClean="0"/>
                        <a:t>576</a:t>
                      </a:r>
                      <a:endParaRPr lang="en-US" sz="800" dirty="0"/>
                    </a:p>
                  </a:txBody>
                  <a:tcPr/>
                </a:tc>
                <a:tc>
                  <a:txBody>
                    <a:bodyPr/>
                    <a:lstStyle/>
                    <a:p>
                      <a:r>
                        <a:rPr lang="en-US" sz="800" dirty="0" smtClean="0"/>
                        <a:t>29%</a:t>
                      </a:r>
                      <a:endParaRPr lang="en-US" sz="800" dirty="0"/>
                    </a:p>
                  </a:txBody>
                  <a:tcPr>
                    <a:solidFill>
                      <a:srgbClr val="3366FF"/>
                    </a:solidFill>
                  </a:tcPr>
                </a:tc>
                <a:tc>
                  <a:txBody>
                    <a:bodyPr/>
                    <a:lstStyle/>
                    <a:p>
                      <a:r>
                        <a:rPr lang="en-US" sz="800" dirty="0" smtClean="0"/>
                        <a:t>190</a:t>
                      </a:r>
                      <a:endParaRPr lang="en-US" sz="800" dirty="0"/>
                    </a:p>
                  </a:txBody>
                  <a:tcPr/>
                </a:tc>
                <a:tc>
                  <a:txBody>
                    <a:bodyPr/>
                    <a:lstStyle/>
                    <a:p>
                      <a:r>
                        <a:rPr lang="en-US" sz="800" dirty="0" smtClean="0"/>
                        <a:t>10%</a:t>
                      </a:r>
                      <a:endParaRPr lang="en-US" sz="800" dirty="0"/>
                    </a:p>
                  </a:txBody>
                  <a:tcPr/>
                </a:tc>
                <a:tc>
                  <a:txBody>
                    <a:bodyPr/>
                    <a:lstStyle/>
                    <a:p>
                      <a:r>
                        <a:rPr lang="en-US" sz="800" dirty="0" smtClean="0"/>
                        <a:t>9</a:t>
                      </a:r>
                      <a:endParaRPr lang="en-US" sz="800" dirty="0"/>
                    </a:p>
                  </a:txBody>
                  <a:tcPr/>
                </a:tc>
                <a:tc>
                  <a:txBody>
                    <a:bodyPr/>
                    <a:lstStyle/>
                    <a:p>
                      <a:r>
                        <a:rPr lang="en-US" sz="800" dirty="0" smtClean="0"/>
                        <a:t>2%</a:t>
                      </a:r>
                      <a:endParaRPr lang="en-US" sz="800" dirty="0"/>
                    </a:p>
                  </a:txBody>
                  <a:tcPr/>
                </a:tc>
              </a:tr>
              <a:tr h="268582">
                <a:tc>
                  <a:txBody>
                    <a:bodyPr/>
                    <a:lstStyle/>
                    <a:p>
                      <a:r>
                        <a:rPr lang="en-US" sz="900" dirty="0" smtClean="0"/>
                        <a:t>email</a:t>
                      </a:r>
                      <a:endParaRPr lang="en-US" sz="900" dirty="0"/>
                    </a:p>
                  </a:txBody>
                  <a:tcPr>
                    <a:solidFill>
                      <a:srgbClr val="F5FF8D"/>
                    </a:solidFill>
                  </a:tcPr>
                </a:tc>
                <a:tc>
                  <a:txBody>
                    <a:bodyPr/>
                    <a:lstStyle/>
                    <a:p>
                      <a:r>
                        <a:rPr lang="en-US" sz="800" dirty="0" smtClean="0"/>
                        <a:t>weekly-newsletter</a:t>
                      </a:r>
                      <a:endParaRPr lang="en-US" sz="800" dirty="0"/>
                    </a:p>
                  </a:txBody>
                  <a:tcPr>
                    <a:solidFill>
                      <a:srgbClr val="F5FF8D"/>
                    </a:solidFill>
                  </a:tcPr>
                </a:tc>
                <a:tc>
                  <a:txBody>
                    <a:bodyPr/>
                    <a:lstStyle/>
                    <a:p>
                      <a:r>
                        <a:rPr lang="en-US" sz="800" dirty="0" smtClean="0"/>
                        <a:t>0</a:t>
                      </a:r>
                      <a:endParaRPr lang="en-US" sz="800" dirty="0"/>
                    </a:p>
                  </a:txBody>
                  <a:tcPr/>
                </a:tc>
                <a:tc>
                  <a:txBody>
                    <a:bodyPr/>
                    <a:lstStyle/>
                    <a:p>
                      <a:r>
                        <a:rPr lang="en-US" sz="800" dirty="0" smtClean="0"/>
                        <a:t>0%</a:t>
                      </a:r>
                      <a:endParaRPr lang="en-US" sz="800" dirty="0"/>
                    </a:p>
                  </a:txBody>
                  <a:tcPr/>
                </a:tc>
                <a:tc>
                  <a:txBody>
                    <a:bodyPr/>
                    <a:lstStyle/>
                    <a:p>
                      <a:r>
                        <a:rPr lang="en-US" sz="800" dirty="0" smtClean="0"/>
                        <a:t>447</a:t>
                      </a:r>
                      <a:endParaRPr lang="en-US" sz="800" dirty="0"/>
                    </a:p>
                  </a:txBody>
                  <a:tcPr/>
                </a:tc>
                <a:tc>
                  <a:txBody>
                    <a:bodyPr/>
                    <a:lstStyle/>
                    <a:p>
                      <a:r>
                        <a:rPr lang="en-US" sz="800" dirty="0" smtClean="0"/>
                        <a:t>23%</a:t>
                      </a:r>
                      <a:endParaRPr lang="en-US" sz="800" dirty="0"/>
                    </a:p>
                  </a:txBody>
                  <a:tcPr/>
                </a:tc>
                <a:tc>
                  <a:txBody>
                    <a:bodyPr/>
                    <a:lstStyle/>
                    <a:p>
                      <a:r>
                        <a:rPr lang="en-US" sz="800" dirty="0" smtClean="0"/>
                        <a:t>115</a:t>
                      </a:r>
                      <a:endParaRPr lang="en-US" sz="800" dirty="0"/>
                    </a:p>
                  </a:txBody>
                  <a:tcPr/>
                </a:tc>
                <a:tc>
                  <a:txBody>
                    <a:bodyPr/>
                    <a:lstStyle/>
                    <a:p>
                      <a:r>
                        <a:rPr lang="en-US" sz="800" dirty="0" smtClean="0"/>
                        <a:t>32%</a:t>
                      </a:r>
                      <a:endParaRPr lang="en-US" sz="800" dirty="0"/>
                    </a:p>
                  </a:txBody>
                  <a:tcPr>
                    <a:solidFill>
                      <a:srgbClr val="F5FF8D"/>
                    </a:solidFill>
                  </a:tcPr>
                </a:tc>
              </a:tr>
            </a:tbl>
          </a:graphicData>
        </a:graphic>
      </p:graphicFrame>
    </p:spTree>
    <p:extLst>
      <p:ext uri="{BB962C8B-B14F-4D97-AF65-F5344CB8AC3E}">
        <p14:creationId xmlns:p14="http://schemas.microsoft.com/office/powerpoint/2010/main" val="36619548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0.jpeg"/></Relationships>
</file>

<file path=ppt/theme/_rels/theme3.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TotalTime>
  <Words>1038</Words>
  <Application>Microsoft Macintosh PowerPoint</Application>
  <PresentationFormat>On-screen Show (16:9)</PresentationFormat>
  <Paragraphs>206</Paragraphs>
  <Slides>10</Slides>
  <Notes>2</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10</vt:i4>
      </vt:variant>
    </vt:vector>
  </HeadingPairs>
  <TitlesOfParts>
    <vt:vector size="17" baseType="lpstr">
      <vt:lpstr>Dosis</vt:lpstr>
      <vt:lpstr>Roboto Black</vt:lpstr>
      <vt:lpstr>Roboto Thin</vt:lpstr>
      <vt:lpstr>Roboto</vt:lpstr>
      <vt:lpstr>Simple Light</vt:lpstr>
      <vt:lpstr>Breeze</vt:lpstr>
      <vt:lpstr>1_Breeze</vt:lpstr>
      <vt:lpstr>PowerPoint Presentation</vt:lpstr>
      <vt:lpstr>Table of Contents</vt:lpstr>
      <vt:lpstr>Get Familiar With CoolTShirts</vt:lpstr>
      <vt:lpstr>Learning the User Journey? </vt:lpstr>
      <vt:lpstr>Optimize the Campaign Budget 1</vt:lpstr>
      <vt:lpstr>Optimize the Campaign Budget 2</vt:lpstr>
      <vt:lpstr>Optimize the Campaign Budget 3</vt:lpstr>
      <vt:lpstr>Choosing 5 Campaigns 1</vt:lpstr>
      <vt:lpstr>Choosing 5 Campaigns 2</vt:lpstr>
      <vt:lpstr>Final Results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Andrew Johncox</cp:lastModifiedBy>
  <cp:revision>19</cp:revision>
  <dcterms:modified xsi:type="dcterms:W3CDTF">2019-05-20T00:42:58Z</dcterms:modified>
</cp:coreProperties>
</file>